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9" r:id="rId2"/>
    <p:sldId id="463" r:id="rId3"/>
    <p:sldId id="465" r:id="rId4"/>
    <p:sldId id="466" r:id="rId5"/>
    <p:sldId id="467" r:id="rId6"/>
    <p:sldId id="291" r:id="rId7"/>
    <p:sldId id="412" r:id="rId8"/>
    <p:sldId id="468" r:id="rId9"/>
    <p:sldId id="469" r:id="rId10"/>
    <p:sldId id="472" r:id="rId11"/>
    <p:sldId id="356" r:id="rId12"/>
    <p:sldId id="358" r:id="rId13"/>
    <p:sldId id="357" r:id="rId14"/>
    <p:sldId id="359" r:id="rId15"/>
    <p:sldId id="420" r:id="rId16"/>
    <p:sldId id="416" r:id="rId17"/>
    <p:sldId id="422" r:id="rId18"/>
    <p:sldId id="424" r:id="rId19"/>
    <p:sldId id="464" r:id="rId20"/>
    <p:sldId id="417" r:id="rId21"/>
    <p:sldId id="426" r:id="rId22"/>
    <p:sldId id="309" r:id="rId23"/>
    <p:sldId id="462" r:id="rId24"/>
    <p:sldId id="298" r:id="rId25"/>
    <p:sldId id="333" r:id="rId26"/>
    <p:sldId id="334" r:id="rId27"/>
    <p:sldId id="398" r:id="rId28"/>
    <p:sldId id="286" r:id="rId29"/>
    <p:sldId id="427" r:id="rId30"/>
    <p:sldId id="268" r:id="rId31"/>
    <p:sldId id="336" r:id="rId32"/>
    <p:sldId id="428" r:id="rId33"/>
    <p:sldId id="335" r:id="rId34"/>
    <p:sldId id="441" r:id="rId35"/>
    <p:sldId id="317" r:id="rId36"/>
    <p:sldId id="332" r:id="rId37"/>
    <p:sldId id="299" r:id="rId38"/>
    <p:sldId id="449" r:id="rId39"/>
    <p:sldId id="442" r:id="rId40"/>
    <p:sldId id="285" r:id="rId41"/>
    <p:sldId id="272" r:id="rId42"/>
    <p:sldId id="277" r:id="rId43"/>
    <p:sldId id="414" r:id="rId44"/>
    <p:sldId id="415" r:id="rId45"/>
    <p:sldId id="283" r:id="rId46"/>
    <p:sldId id="274" r:id="rId47"/>
    <p:sldId id="278" r:id="rId48"/>
    <p:sldId id="292" r:id="rId49"/>
    <p:sldId id="295" r:id="rId50"/>
    <p:sldId id="396" r:id="rId51"/>
    <p:sldId id="421" r:id="rId52"/>
    <p:sldId id="423" r:id="rId53"/>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50" autoAdjust="0"/>
    <p:restoredTop sz="92639" autoAdjust="0"/>
  </p:normalViewPr>
  <p:slideViewPr>
    <p:cSldViewPr snapToGrid="0">
      <p:cViewPr>
        <p:scale>
          <a:sx n="66" d="100"/>
          <a:sy n="66" d="100"/>
        </p:scale>
        <p:origin x="116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117"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22/03/2021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s231n.github.io/neural-networks-3/#sgd"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cs231n.github.io/neural-networks-3/#sgd"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299284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2618475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3964983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método do momentum reduz o risco do</a:t>
            </a:r>
            <a:r>
              <a:rPr lang="pt-BR" baseline="0" dirty="0" smtClean="0"/>
              <a:t> algoritmo</a:t>
            </a:r>
            <a:r>
              <a:rPr lang="pt-BR" dirty="0" smtClean="0"/>
              <a:t> ficar preso em um mínimo local, bem como acelera a convergência consideravelmente em casos onde o </a:t>
            </a:r>
            <a:r>
              <a:rPr lang="pt-BR" baseline="0" dirty="0" smtClean="0"/>
              <a:t>algoritmo</a:t>
            </a:r>
            <a:r>
              <a:rPr lang="pt-BR" dirty="0" smtClean="0"/>
              <a:t>, de outra forma, ziguezaguearia fortemente.</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1015274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l-GR" i="1" smtClean="0">
                        <a:latin typeface="Cambria Math" panose="02040503050406030204" pitchFamily="18" charset="0"/>
                        <a:ea typeface="Cambria Math" panose="02040503050406030204" pitchFamily="18" charset="0"/>
                      </a:rPr>
                      <m:t>𝜈</m:t>
                    </m:r>
                  </m:oMath>
                </a14:m>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usados na prática incluem .5, .9 e .99. Assim como a taxa de aprendizado,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3"/>
                  </a:rPr>
                  <a:t>https://cs231n.github.io/neural-networks-3/#sgd</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l-GR" i="0" smtClean="0">
                    <a:latin typeface="Cambria Math" panose="02040503050406030204" pitchFamily="18" charset="0"/>
                    <a:ea typeface="Cambria Math" panose="02040503050406030204" pitchFamily="18" charset="0"/>
                  </a:rPr>
                  <a:t>𝜈</a:t>
                </a:r>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r>
                  <a:rPr lang="el-GR" i="0" smtClean="0">
                    <a:latin typeface="Cambria Math" panose="02040503050406030204" pitchFamily="18" charset="0"/>
                    <a:ea typeface="Cambria Math" panose="02040503050406030204" pitchFamily="18" charset="0"/>
                  </a:rPr>
                  <a:t>μ</a:t>
                </a:r>
                <a:r>
                  <a:rPr lang="pt-BR" dirty="0" smtClean="0"/>
                  <a:t> </a:t>
                </a:r>
                <a:r>
                  <a:rPr lang="pt-BR" dirty="0" smtClean="0"/>
                  <a:t>usados na prática incluem .5, .9 e .99. Assim como a taxa de aprendizado, </a:t>
                </a:r>
                <a:r>
                  <a:rPr lang="el-GR" i="0" smtClean="0">
                    <a:latin typeface="Cambria Math" panose="02040503050406030204" pitchFamily="18" charset="0"/>
                    <a:ea typeface="Cambria Math" panose="02040503050406030204" pitchFamily="18" charset="0"/>
                  </a:rPr>
                  <a:t>μ</a:t>
                </a:r>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4"/>
                  </a:rPr>
                  <a:t>https://cs231n.github.io/neural-networks-3/#sgd</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1259217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Decaimento por etapas ou degraus</a:t>
            </a:r>
            <a:r>
              <a:rPr lang="pt-BR" dirty="0" smtClean="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2652097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aseline="0" dirty="0"/>
              <a:t>Os passos começam com grandes valores (o que ajuda a progredir rapidamente e a escapar de mínimos </a:t>
            </a:r>
            <a:r>
              <a:rPr lang="pt-BR" sz="1200" baseline="0" dirty="0" smtClean="0"/>
              <a:t>locais, casos em que a superfície de erro seja bastante irregular) </a:t>
            </a:r>
            <a:r>
              <a:rPr lang="pt-BR" sz="1200" baseline="0" dirty="0"/>
              <a:t>e depois diminuem cada vez mais, permitindo que o algoritmo se estabilize no mínimo global.</a:t>
            </a:r>
          </a:p>
          <a:p>
            <a:endParaRPr lang="pt-BR" sz="1200" baseline="0" dirty="0"/>
          </a:p>
          <a:p>
            <a:r>
              <a:rPr lang="pt-BR" dirty="0"/>
              <a:t>Se a taxa de aprendizagem for reduzida muito rapidamente, o algoritmo poderá ficar preso no mínimo local ou até ficar</a:t>
            </a:r>
            <a:r>
              <a:rPr lang="pt-BR" baseline="0" dirty="0"/>
              <a:t> travado antes de chegar ao mínimo</a:t>
            </a:r>
            <a:r>
              <a:rPr lang="pt-BR" dirty="0"/>
              <a:t>. Se a taxa de aprendizado for reduzida muito lentamente, o algoritmo poderá oscilar ao</a:t>
            </a:r>
            <a:r>
              <a:rPr lang="pt-BR" baseline="0" dirty="0"/>
              <a:t> redor do</a:t>
            </a:r>
            <a:r>
              <a:rPr lang="pt-BR" dirty="0"/>
              <a:t> mínimo por um longo tempo e acabar com uma solução não ótima (</a:t>
            </a:r>
            <a:r>
              <a:rPr lang="pt-BR" dirty="0" err="1"/>
              <a:t>sub-ótima</a:t>
            </a:r>
            <a:r>
              <a:rPr lang="pt-BR" dirty="0"/>
              <a:t>) caso o treinamento se encerre muito cedo.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Exemplo</a:t>
            </a:r>
            <a:r>
              <a:rPr lang="pt-BR" dirty="0"/>
              <a:t>: stocastic_gradient_descent_with_learning_schedule_and_with_figures.ipynb</a:t>
            </a:r>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3074759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SGD_with_scikit_learn_lib.ipynb</a:t>
            </a:r>
          </a:p>
          <a:p>
            <a:endParaRPr lang="pt-BR" dirty="0" smtClean="0"/>
          </a:p>
          <a:p>
            <a:r>
              <a:rPr lang="pt-BR" dirty="0" smtClean="0"/>
              <a:t>Para </a:t>
            </a:r>
            <a:r>
              <a:rPr lang="pt-BR" dirty="0"/>
              <a:t>executar a regressão linear usando o SGD com o Scikit-Learn, você pode usar a classe SGDRegressor, cujo padrão é otimizar a função de custo do erro ao quadrado. O código a seguir executa 50 épocas, começando com uma taxa de aprendizado de 0,1 (eta0 = 0,1), usando o cronograma de aprendizado padrão (diferente do anterior) e não usa nenhuma regularização (penalidade = Nenhuma;</a:t>
            </a:r>
          </a:p>
          <a:p>
            <a:endParaRPr lang="pt-BR" dirty="0"/>
          </a:p>
          <a:p>
            <a:r>
              <a:rPr lang="pt-BR" dirty="0"/>
              <a:t>Informação retirada da documentação da classe </a:t>
            </a:r>
            <a:r>
              <a:rPr lang="pt-BR" dirty="0" err="1"/>
              <a:t>SGDRegressor</a:t>
            </a:r>
            <a:r>
              <a:rPr lang="pt-BR" dirty="0"/>
              <a:t> (https://scikit-learn.org/stable/modules/generated/sklearn.linear_model.SGDRegressor.html): </a:t>
            </a:r>
          </a:p>
          <a:p>
            <a:endParaRPr lang="pt-BR" dirty="0"/>
          </a:p>
          <a:p>
            <a:r>
              <a:rPr lang="pt-BR" b="1" dirty="0" err="1"/>
              <a:t>learning_rate</a:t>
            </a:r>
            <a:r>
              <a:rPr lang="pt-BR" dirty="0"/>
              <a:t>:</a:t>
            </a:r>
            <a:r>
              <a:rPr lang="pt-BR" baseline="0" dirty="0"/>
              <a:t> </a:t>
            </a:r>
            <a:r>
              <a:rPr lang="pt-BR" dirty="0" err="1"/>
              <a:t>string</a:t>
            </a:r>
            <a:r>
              <a:rPr lang="pt-BR" dirty="0"/>
              <a:t>, default=’</a:t>
            </a:r>
            <a:r>
              <a:rPr lang="pt-BR" dirty="0" err="1"/>
              <a:t>invscaling</a:t>
            </a:r>
            <a:r>
              <a:rPr lang="pt-BR" dirty="0"/>
              <a:t>’</a:t>
            </a:r>
          </a:p>
          <a:p>
            <a:r>
              <a:rPr lang="pt-BR" dirty="0"/>
              <a:t>‘</a:t>
            </a:r>
            <a:r>
              <a:rPr lang="pt-BR" dirty="0" err="1"/>
              <a:t>invscaling</a:t>
            </a:r>
            <a:r>
              <a:rPr lang="pt-BR" dirty="0"/>
              <a:t>’: [default]</a:t>
            </a:r>
          </a:p>
          <a:p>
            <a:r>
              <a:rPr lang="pt-BR" dirty="0"/>
              <a:t>	</a:t>
            </a:r>
            <a:r>
              <a:rPr lang="pt-BR" dirty="0" err="1"/>
              <a:t>eta</a:t>
            </a:r>
            <a:r>
              <a:rPr lang="pt-BR" dirty="0"/>
              <a:t> = eta0 / </a:t>
            </a:r>
            <a:r>
              <a:rPr lang="pt-BR" dirty="0" err="1"/>
              <a:t>pow</a:t>
            </a:r>
            <a:r>
              <a:rPr lang="pt-BR" dirty="0"/>
              <a:t>(t, </a:t>
            </a:r>
            <a:r>
              <a:rPr lang="pt-BR" dirty="0" err="1"/>
              <a:t>power_t</a:t>
            </a:r>
            <a:r>
              <a:rPr lang="pt-BR" dirty="0"/>
              <a:t>)</a:t>
            </a:r>
          </a:p>
          <a:p>
            <a:endParaRPr lang="pt-BR" dirty="0"/>
          </a:p>
          <a:p>
            <a:r>
              <a:rPr lang="en-US" b="1" dirty="0" err="1"/>
              <a:t>power_t</a:t>
            </a:r>
            <a:r>
              <a:rPr lang="en-US" dirty="0"/>
              <a:t>: double, default=0.25</a:t>
            </a:r>
          </a:p>
          <a:p>
            <a:r>
              <a:rPr lang="en-US" dirty="0"/>
              <a:t>The exponent for inverse scaling learning rate.</a:t>
            </a:r>
            <a:endParaRPr lang="pt-BR" dirty="0"/>
          </a:p>
          <a:p>
            <a:endParaRPr lang="pt-BR" dirty="0"/>
          </a:p>
          <a:p>
            <a:r>
              <a:rPr lang="en-US" b="1" dirty="0"/>
              <a:t>eta0</a:t>
            </a:r>
            <a:r>
              <a:rPr lang="en-US" b="0" dirty="0"/>
              <a:t>:</a:t>
            </a:r>
            <a:r>
              <a:rPr lang="en-US" dirty="0"/>
              <a:t> double, default=0.01</a:t>
            </a:r>
          </a:p>
          <a:p>
            <a:r>
              <a:rPr lang="en-US" dirty="0"/>
              <a:t>The initial learning rate for the ‘constant’, ‘</a:t>
            </a:r>
            <a:r>
              <a:rPr lang="en-US" dirty="0" err="1"/>
              <a:t>invscaling</a:t>
            </a:r>
            <a:r>
              <a:rPr lang="en-US" dirty="0"/>
              <a:t>’ or ‘adaptive’ schedules. The default value is 0.01.</a:t>
            </a:r>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3355457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a:t>Em geral, os algoritmos de aprendizado de máquina não apresentam bom desempenho quando as</a:t>
            </a:r>
            <a:r>
              <a:rPr lang="pt-BR" sz="1200" baseline="0" noProof="0" dirty="0"/>
              <a:t> features </a:t>
            </a:r>
            <a:r>
              <a:rPr lang="pt-BR" sz="1200" noProof="0" dirty="0"/>
              <a:t>têm escalas muito diferentes</a:t>
            </a:r>
            <a:r>
              <a:rPr lang="pt-BR" sz="1200" noProof="0" dirty="0" smtClean="0"/>
              <a:t>.</a:t>
            </a:r>
          </a:p>
          <a:p>
            <a:endParaRPr lang="pt-BR" sz="1200" noProof="0" dirty="0" smtClean="0"/>
          </a:p>
          <a:p>
            <a:r>
              <a:rPr lang="pt-BR" sz="1200" noProof="0" dirty="0" smtClean="0"/>
              <a:t>Algoritmos que</a:t>
            </a:r>
            <a:r>
              <a:rPr lang="pt-BR" sz="1200" baseline="0" noProof="0" dirty="0" smtClean="0"/>
              <a:t> utilizam</a:t>
            </a:r>
            <a:r>
              <a:rPr lang="pt-BR" sz="1200" noProof="0" dirty="0" smtClean="0"/>
              <a:t> distância como métrica de erro, como por exemplo Gradiente Descendente, RNA, KNN, K-means e SVM, são os mais afetados por</a:t>
            </a:r>
            <a:r>
              <a:rPr lang="pt-BR" sz="1200" baseline="0" noProof="0" dirty="0" smtClean="0"/>
              <a:t> atributos com diferentes intervalos de variação</a:t>
            </a:r>
            <a:r>
              <a:rPr lang="pt-BR" sz="1200" noProof="0" dirty="0" smtClean="0"/>
              <a:t>. Isso ocorre porque</a:t>
            </a:r>
            <a:r>
              <a:rPr lang="pt-BR" sz="1200" baseline="0" noProof="0" dirty="0" smtClean="0"/>
              <a:t> esses algoritmos</a:t>
            </a:r>
            <a:r>
              <a:rPr lang="pt-BR" sz="1200" noProof="0" dirty="0" smtClean="0"/>
              <a:t> usam distâncias entre pontos de dados para determinar sua similaridade.</a:t>
            </a:r>
            <a:endParaRPr lang="pt-BR" sz="1200" noProof="0" dirty="0"/>
          </a:p>
          <a:p>
            <a:endParaRPr lang="pt-BR" sz="1200" noProof="0" dirty="0"/>
          </a:p>
          <a:p>
            <a:r>
              <a:rPr lang="pt-BR" sz="1200" noProof="0" dirty="0"/>
              <a:t>Por exemplo, muitos algoritmos de ML calculam a distância entre dois pontos pela distância euclidiana. Se um das</a:t>
            </a:r>
            <a:r>
              <a:rPr lang="pt-BR" sz="1200" baseline="0" noProof="0" dirty="0"/>
              <a:t> features </a:t>
            </a:r>
            <a:r>
              <a:rPr lang="pt-BR" sz="1200" noProof="0" dirty="0"/>
              <a:t>tiver uma faixa de valores muito maior do que o</a:t>
            </a:r>
            <a:r>
              <a:rPr lang="pt-BR" sz="1200" baseline="0" noProof="0" dirty="0"/>
              <a:t> de outra feature</a:t>
            </a:r>
            <a:r>
              <a:rPr lang="pt-BR" sz="1200" noProof="0" dirty="0"/>
              <a:t>, o</a:t>
            </a:r>
            <a:r>
              <a:rPr lang="pt-BR" sz="1200" baseline="0" noProof="0" dirty="0"/>
              <a:t> cálculo da </a:t>
            </a:r>
            <a:r>
              <a:rPr lang="pt-BR" sz="1200" noProof="0" dirty="0"/>
              <a:t>distância será regido por essa</a:t>
            </a:r>
            <a:r>
              <a:rPr lang="pt-BR" sz="1200" baseline="0" noProof="0" dirty="0"/>
              <a:t> feature </a:t>
            </a:r>
            <a:r>
              <a:rPr lang="pt-BR" sz="1200" noProof="0" dirty="0"/>
              <a:t>em particular. Portanto, a</a:t>
            </a:r>
            <a:r>
              <a:rPr lang="pt-BR" sz="1200" baseline="0" noProof="0" dirty="0"/>
              <a:t> variação </a:t>
            </a:r>
            <a:r>
              <a:rPr lang="pt-BR" sz="1200" noProof="0" dirty="0"/>
              <a:t>de todos os recursos deve ser escalonada para que cada feature contribua com mesma importância na distância final.</a:t>
            </a:r>
            <a:endParaRPr lang="pt-BR" sz="1200" baseline="0" noProof="0" dirty="0"/>
          </a:p>
          <a:p>
            <a:endParaRPr lang="pt-BR" sz="1200" noProof="0" dirty="0"/>
          </a:p>
          <a:p>
            <a:r>
              <a:rPr lang="pt-BR" sz="1200" noProof="0" dirty="0"/>
              <a:t>O escalonamento de features é uma técnica para padronizar/normalizar as</a:t>
            </a:r>
            <a:r>
              <a:rPr lang="pt-BR" sz="1200" baseline="0" noProof="0" dirty="0"/>
              <a:t> features</a:t>
            </a:r>
            <a:r>
              <a:rPr lang="pt-BR" sz="1200" noProof="0" dirty="0"/>
              <a:t> em um intervalo fixo. É realizada durante o pré-processamento de dados para lidar com magnitudes, valores ou unidades</a:t>
            </a:r>
            <a:r>
              <a:rPr lang="pt-BR" sz="1200" baseline="0" noProof="0" dirty="0"/>
              <a:t> que tenham grandes variações de valores</a:t>
            </a:r>
            <a:r>
              <a:rPr lang="pt-BR" sz="1200" noProof="0" dirty="0"/>
              <a:t>. Se o escalonamento</a:t>
            </a:r>
            <a:r>
              <a:rPr lang="pt-BR" sz="1200" baseline="0" noProof="0" dirty="0"/>
              <a:t> </a:t>
            </a:r>
            <a:r>
              <a:rPr lang="pt-BR" sz="1200" noProof="0" dirty="0"/>
              <a:t>não for feito, um algoritmo de aprendizado de máquina tende a</a:t>
            </a:r>
            <a:r>
              <a:rPr lang="pt-BR" sz="1200" baseline="0" noProof="0" dirty="0"/>
              <a:t> dar mais importância a valores maiores </a:t>
            </a:r>
            <a:r>
              <a:rPr lang="pt-BR" sz="1200" noProof="0" dirty="0"/>
              <a:t>e</a:t>
            </a:r>
            <a:r>
              <a:rPr lang="pt-BR" sz="1200" baseline="0" noProof="0" dirty="0"/>
              <a:t> dar menos importância a valores menores</a:t>
            </a:r>
            <a:r>
              <a:rPr lang="pt-BR" sz="1200" noProof="0" dirty="0"/>
              <a:t>, independentemente da unidade dos valores. </a:t>
            </a:r>
          </a:p>
          <a:p>
            <a:endParaRPr lang="pt-BR" sz="1200" noProof="0" dirty="0"/>
          </a:p>
          <a:p>
            <a:r>
              <a:rPr lang="pt-BR" sz="1200" noProof="0" dirty="0"/>
              <a:t>Por exemplo, se um algoritmo não estiver usando um método de</a:t>
            </a:r>
            <a:r>
              <a:rPr lang="pt-BR" sz="1200" baseline="0" noProof="0" dirty="0"/>
              <a:t> escalonamento</a:t>
            </a:r>
            <a:r>
              <a:rPr lang="pt-BR" sz="1200" noProof="0" dirty="0"/>
              <a:t>, ele poderá considerar o valor de 3000 metros maior que 5 km, mas isso não é verdade e, nesse caso, o algoritmo fornecerá previsões incorretas. Portanto, usamos o escalonamento</a:t>
            </a:r>
            <a:r>
              <a:rPr lang="pt-BR" sz="1200" baseline="0" noProof="0" dirty="0"/>
              <a:t> de features </a:t>
            </a:r>
            <a:r>
              <a:rPr lang="pt-BR" sz="1200" noProof="0" dirty="0"/>
              <a:t>para trazer todos os valores para as mesmas magnitudes e, assim, resolver esse problema.</a:t>
            </a:r>
          </a:p>
          <a:p>
            <a:endParaRPr lang="pt-BR" sz="1200" noProof="0" dirty="0"/>
          </a:p>
          <a:p>
            <a:r>
              <a:rPr lang="pt-BR" sz="1200" noProof="0" dirty="0"/>
              <a:t>Os atributos com grandes magnitudes pesam muito mais nos cálculos de distância do que os atributos com pequenas magnitudes.</a:t>
            </a:r>
          </a:p>
          <a:p>
            <a:endParaRPr lang="pt-BR" sz="1200" noProof="0" dirty="0"/>
          </a:p>
          <a:p>
            <a:r>
              <a:rPr lang="pt-BR" sz="1200" b="1" noProof="0" dirty="0"/>
              <a:t>Intuição</a:t>
            </a:r>
            <a:r>
              <a:rPr lang="pt-BR" sz="1200" noProof="0" dirty="0"/>
              <a:t>:</a:t>
            </a:r>
          </a:p>
          <a:p>
            <a:endParaRPr lang="pt-BR" sz="1200" noProof="0" dirty="0"/>
          </a:p>
          <a:p>
            <a:r>
              <a:rPr lang="pt-BR" sz="1200" noProof="0" dirty="0"/>
              <a:t>Algoritmos de aprendizado de máquina funcionam com números e não tem conhecimento do que esses números representam. Um peso de 75 kg e uma distância de 75 quilômetros representam duas coisas completamente diferentes - isso nós, humanos, podemos entender facilmente. Mas para uma máquina, ambos valores 75 são a mesma coisa, independentemente do fato de as unidades de ambos serem diferentes. </a:t>
            </a:r>
          </a:p>
          <a:p>
            <a:endParaRPr lang="pt-BR" sz="1200" noProof="0" dirty="0"/>
          </a:p>
          <a:p>
            <a:r>
              <a:rPr lang="pt-BR" sz="1200" noProof="0" dirty="0"/>
              <a:t>Outro exemplo, uma idade média de 30 anos e uma população de 40000 habitantes, são unidades diferentes e portanto 40000 habitantes não pode ser dito ser maior do que 30 anos.</a:t>
            </a:r>
          </a:p>
          <a:p>
            <a:endParaRPr lang="pt-BR" sz="1200" noProof="0" dirty="0"/>
          </a:p>
          <a:p>
            <a:r>
              <a:rPr lang="pt-BR" sz="1200" noProof="0" dirty="0"/>
              <a:t>O algoritmo de ML vê apenas números - alguns variando em milhares e outros em torno de dezenas e assume</a:t>
            </a:r>
            <a:r>
              <a:rPr lang="pt-BR" sz="1200" baseline="0" noProof="0" dirty="0"/>
              <a:t> </a:t>
            </a:r>
            <a:r>
              <a:rPr lang="pt-BR" sz="1200" noProof="0" dirty="0"/>
              <a:t>que números maiores</a:t>
            </a:r>
            <a:r>
              <a:rPr lang="pt-BR" sz="1200" baseline="0" noProof="0" dirty="0"/>
              <a:t> tem maior importância</a:t>
            </a:r>
            <a:r>
              <a:rPr lang="pt-BR" sz="1200" noProof="0" dirty="0"/>
              <a:t>. Portanto, valores</a:t>
            </a:r>
            <a:r>
              <a:rPr lang="pt-BR" sz="1200" baseline="0" noProof="0" dirty="0"/>
              <a:t> </a:t>
            </a:r>
            <a:r>
              <a:rPr lang="pt-BR" sz="1200" noProof="0" dirty="0"/>
              <a:t>maiores</a:t>
            </a:r>
            <a:r>
              <a:rPr lang="pt-BR" sz="1200" baseline="0" noProof="0" dirty="0"/>
              <a:t> </a:t>
            </a:r>
            <a:r>
              <a:rPr lang="pt-BR" sz="1200" noProof="0" dirty="0"/>
              <a:t>começam a desempenhar um papel mais decisivo no treinamento do modelo.</a:t>
            </a:r>
          </a:p>
          <a:p>
            <a:endParaRPr lang="pt-BR" sz="1200" noProof="0" dirty="0"/>
          </a:p>
          <a:p>
            <a:r>
              <a:rPr lang="pt-BR" sz="1200" noProof="0" dirty="0"/>
              <a:t>É aí que está o problema. A importância da população não é</a:t>
            </a:r>
            <a:r>
              <a:rPr lang="pt-BR" sz="1200" baseline="0" noProof="0" dirty="0"/>
              <a:t> maior do que a importância da idade média, os dois valores não podem ser comparados</a:t>
            </a:r>
            <a:r>
              <a:rPr lang="pt-BR" sz="1200" noProof="0" dirty="0"/>
              <a:t>. Porém, o algoritmo supõe que, desde 54000&gt; 51,7 e 130000&gt; 45,9, e</a:t>
            </a:r>
            <a:r>
              <a:rPr lang="pt-BR" sz="1200" baseline="0" noProof="0" dirty="0"/>
              <a:t> </a:t>
            </a:r>
            <a:r>
              <a:rPr lang="pt-BR" sz="1200" noProof="0" dirty="0"/>
              <a:t>portanto, a população é uma feature mais importante, o que é incorreto.</a:t>
            </a:r>
          </a:p>
          <a:p>
            <a:endParaRPr lang="pt-BR" sz="1200" noProof="0" dirty="0"/>
          </a:p>
          <a:p>
            <a:r>
              <a:rPr lang="pt-BR" sz="1200" noProof="0" dirty="0"/>
              <a:t>Esse problema ocorre com todo algoritmo que se baseia no cálculo da distância durante a fase de treinamento.</a:t>
            </a:r>
          </a:p>
          <a:p>
            <a:endParaRPr lang="pt-BR" sz="1200" noProof="0" dirty="0"/>
          </a:p>
          <a:p>
            <a:r>
              <a:rPr lang="pt-BR" sz="1200" b="1" noProof="0" dirty="0"/>
              <a:t>Escalonamento de </a:t>
            </a:r>
            <a:r>
              <a:rPr lang="pt-BR" sz="1200" b="1" u="sng" noProof="0" dirty="0"/>
              <a:t>atributos</a:t>
            </a:r>
            <a:r>
              <a:rPr lang="pt-BR" sz="1200" b="1" noProof="0" dirty="0"/>
              <a:t>/</a:t>
            </a:r>
            <a:r>
              <a:rPr lang="pt-BR" sz="1200" b="1" noProof="0" dirty="0" err="1"/>
              <a:t>features</a:t>
            </a:r>
            <a:r>
              <a:rPr lang="pt-BR" sz="1200" noProof="0" dirty="0"/>
              <a:t>:</a:t>
            </a:r>
          </a:p>
          <a:p>
            <a:endParaRPr lang="pt-BR" sz="1200" noProof="0" dirty="0"/>
          </a:p>
          <a:p>
            <a:r>
              <a:rPr lang="pt-BR" sz="1200" dirty="0"/>
              <a:t>Existem duas maneiras comuns de fazer com que todos os atributos tenham a mesma escala: escalonamento</a:t>
            </a:r>
            <a:r>
              <a:rPr lang="pt-BR" sz="1200" baseline="0" dirty="0"/>
              <a:t> min-</a:t>
            </a:r>
            <a:r>
              <a:rPr lang="pt-BR" sz="1200" baseline="0" dirty="0" err="1"/>
              <a:t>max</a:t>
            </a:r>
            <a:r>
              <a:rPr lang="pt-BR" sz="1200" baseline="0" dirty="0"/>
              <a:t> (também conhecido como normalização)</a:t>
            </a:r>
            <a:r>
              <a:rPr lang="pt-BR" sz="1200" dirty="0"/>
              <a:t> e a padronização.</a:t>
            </a:r>
          </a:p>
          <a:p>
            <a:pPr marL="0" indent="0">
              <a:buFont typeface="Arial" panose="020B0604020202020204" pitchFamily="34" charset="0"/>
              <a:buNone/>
            </a:pPr>
            <a:r>
              <a:rPr lang="pt-BR" sz="1200" dirty="0"/>
              <a:t>Em</a:t>
            </a:r>
            <a:r>
              <a:rPr lang="pt-BR" sz="1200" baseline="0" dirty="0"/>
              <a:t> alguns casos</a:t>
            </a:r>
            <a:r>
              <a:rPr lang="pt-BR" sz="1200" dirty="0"/>
              <a:t>, ajuda a acelerar a</a:t>
            </a:r>
            <a:r>
              <a:rPr lang="pt-BR" sz="1200" baseline="0" dirty="0"/>
              <a:t> convergência de </a:t>
            </a:r>
            <a:r>
              <a:rPr lang="pt-BR" sz="1200" dirty="0"/>
              <a:t>um algoritmo,</a:t>
            </a:r>
            <a:r>
              <a:rPr lang="pt-BR" sz="1200" baseline="0" dirty="0"/>
              <a:t> como por exemplo, o gradiente descendente.</a:t>
            </a:r>
          </a:p>
          <a:p>
            <a:pPr marL="0" indent="0">
              <a:buFont typeface="Arial" panose="020B0604020202020204" pitchFamily="34" charset="0"/>
              <a:buNone/>
            </a:pPr>
            <a:r>
              <a:rPr lang="pt-BR" sz="1200" baseline="0" dirty="0"/>
              <a:t>É aplicado durante pré-processamento dos exemplos de treinamento (i.e., features).</a:t>
            </a:r>
            <a:endParaRPr lang="nl-BE" sz="1200" dirty="0"/>
          </a:p>
          <a:p>
            <a:endParaRPr lang="pt-BR" sz="1200" noProof="0" dirty="0"/>
          </a:p>
          <a:p>
            <a:r>
              <a:rPr lang="pt-BR" sz="1200" b="1" noProof="0" dirty="0"/>
              <a:t>Vantagens</a:t>
            </a:r>
            <a:r>
              <a:rPr lang="pt-BR" sz="1200" noProof="0" dirty="0"/>
              <a:t>:</a:t>
            </a:r>
          </a:p>
          <a:p>
            <a:endParaRPr lang="pt-BR" sz="1200" noProof="0" dirty="0"/>
          </a:p>
          <a:p>
            <a:pPr marL="171450" indent="-171450">
              <a:buFont typeface="Arial" panose="020B0604020202020204" pitchFamily="34" charset="0"/>
              <a:buChar char="•"/>
            </a:pPr>
            <a:r>
              <a:rPr lang="pt-BR" sz="1200" noProof="0" dirty="0"/>
              <a:t>Possibilita comparar o peso/influência de cada feature no modelo.</a:t>
            </a:r>
          </a:p>
          <a:p>
            <a:pPr marL="171450" indent="-171450">
              <a:buFont typeface="Arial" panose="020B0604020202020204" pitchFamily="34" charset="0"/>
              <a:buChar char="•"/>
            </a:pPr>
            <a:r>
              <a:rPr lang="pt-BR" sz="1200" noProof="0" dirty="0"/>
              <a:t>Melhora o desempenho e a estabilidade do treinamento do modelo.</a:t>
            </a:r>
          </a:p>
          <a:p>
            <a:endParaRPr lang="pt-BR" sz="1200" noProof="0" dirty="0"/>
          </a:p>
        </p:txBody>
      </p:sp>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3396310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BE" b="1" dirty="0" err="1"/>
              <a:t>Escalonamento</a:t>
            </a:r>
            <a:r>
              <a:rPr lang="nl-BE" b="1" dirty="0"/>
              <a:t> dos </a:t>
            </a:r>
            <a:r>
              <a:rPr lang="nl-BE" b="1" dirty="0" err="1"/>
              <a:t>objetivos</a:t>
            </a:r>
            <a:r>
              <a:rPr lang="nl-BE" b="1" dirty="0"/>
              <a:t> </a:t>
            </a:r>
            <a:r>
              <a:rPr lang="nl-BE" b="1" dirty="0" err="1"/>
              <a:t>ou</a:t>
            </a:r>
            <a:r>
              <a:rPr lang="nl-BE" b="1" dirty="0"/>
              <a:t> </a:t>
            </a:r>
            <a:r>
              <a:rPr lang="nl-BE" b="1" dirty="0" err="1"/>
              <a:t>rótulos</a:t>
            </a:r>
            <a:endParaRPr lang="nl-BE" b="1" dirty="0"/>
          </a:p>
          <a:p>
            <a:pPr marL="171450" indent="-171450">
              <a:buFont typeface="Arial" panose="020B0604020202020204" pitchFamily="34" charset="0"/>
              <a:buChar char="•"/>
            </a:pPr>
            <a:r>
              <a:rPr lang="nl-BE" dirty="0"/>
              <a:t>https://machinelearningmastery.com/how-to-transform-target-variables-for-regression-with-scikit-learn/</a:t>
            </a:r>
          </a:p>
          <a:p>
            <a:pPr marL="171450" indent="-171450">
              <a:buFont typeface="Arial" panose="020B0604020202020204" pitchFamily="34" charset="0"/>
              <a:buChar char="•"/>
            </a:pPr>
            <a:r>
              <a:rPr lang="nl-BE" dirty="0"/>
              <a:t>https://machinelearningmastery.com/how-to-improve-neural-network-stability-and-modeling-performance-with-data-scaling/</a:t>
            </a:r>
          </a:p>
        </p:txBody>
      </p:sp>
      <p:sp>
        <p:nvSpPr>
          <p:cNvPr id="4" name="Slide Number Placeholder 3"/>
          <p:cNvSpPr>
            <a:spLocks noGrp="1"/>
          </p:cNvSpPr>
          <p:nvPr>
            <p:ph type="sldNum" sz="quarter" idx="10"/>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3635586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linear_regression_selecting_the_learning_rate.ipynb</a:t>
            </a:r>
          </a:p>
          <a:p>
            <a:endParaRPr lang="pt-BR" dirty="0" smtClean="0"/>
          </a:p>
          <a:p>
            <a:r>
              <a:rPr lang="pt-BR" dirty="0" smtClean="0"/>
              <a:t>Se </a:t>
            </a:r>
            <a:r>
              <a:rPr lang="pt-BR" dirty="0"/>
              <a:t>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170000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normalização é usada quando se sabe que a distribuição dos</a:t>
            </a:r>
            <a:r>
              <a:rPr lang="pt-BR" baseline="0" dirty="0" smtClean="0"/>
              <a:t> atributos </a:t>
            </a:r>
            <a:r>
              <a:rPr lang="pt-BR" dirty="0" smtClean="0"/>
              <a:t>não segue uma distribuição Gaussiana. Isso pode ser útil em algoritmos que não assumem nenhuma distribuição de dados, como K-vizinhos mais próximos e redes neurais.</a:t>
            </a:r>
          </a:p>
          <a:p>
            <a:endParaRPr lang="pt-BR" dirty="0" smtClean="0"/>
          </a:p>
          <a:p>
            <a:r>
              <a:rPr lang="pt-BR" dirty="0" smtClean="0"/>
              <a:t>A padronização, por outro lado, pode ser útil nos casos em que os atributos seguem uma distribuição gaussiana. No entanto, isso não precisa ser necessariamente verdade. Além disso, ao contrário da normalização, a padronização não tem um intervalo delimitador. Portanto, mesmo que os</a:t>
            </a:r>
            <a:r>
              <a:rPr lang="pt-BR" baseline="0" dirty="0" smtClean="0"/>
              <a:t> atributos</a:t>
            </a:r>
            <a:r>
              <a:rPr lang="pt-BR" dirty="0" smtClean="0"/>
              <a:t> tenham valores discrepantes, eles não serão afetados pela padronização.</a:t>
            </a:r>
          </a:p>
          <a:p>
            <a:endParaRPr lang="pt-BR" dirty="0" smtClean="0"/>
          </a:p>
          <a:p>
            <a:r>
              <a:rPr lang="pt-BR" dirty="0" smtClean="0"/>
              <a:t>No entanto, a escolha de usar normalização ou padronização dependerá do problema e do algoritmo de aprendizado de máquina que está sendo usando. Não existe uma regra rígida e direta para informar quando normalizar ou padronizar os atributos. Portanto,</a:t>
            </a:r>
            <a:r>
              <a:rPr lang="pt-BR" baseline="0" dirty="0" smtClean="0"/>
              <a:t> é comum treinar</a:t>
            </a:r>
            <a:r>
              <a:rPr lang="pt-BR" dirty="0" smtClean="0"/>
              <a:t> o modelo com</a:t>
            </a:r>
            <a:r>
              <a:rPr lang="pt-BR" baseline="0" dirty="0" smtClean="0"/>
              <a:t> os</a:t>
            </a:r>
            <a:r>
              <a:rPr lang="pt-BR" dirty="0" smtClean="0"/>
              <a:t> dados brutos, normalizados e padronizados e em seguida comparar o desempenho</a:t>
            </a:r>
            <a:r>
              <a:rPr lang="pt-BR" baseline="0" dirty="0" smtClean="0"/>
              <a:t> para cada um dos casos</a:t>
            </a:r>
            <a:r>
              <a:rPr lang="pt-BR" dirty="0" smtClean="0"/>
              <a:t>.</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1572058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Exemplo: escalonamento_de_atributos_com_scikit_learn.ipynb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a:t>
                </a:r>
                <a:r>
                  <a:rPr lang="pt-BR" sz="1200" baseline="0" dirty="0"/>
                  <a:t>exemplo, se no caso do gradiente descendente as features tiverem escalas muito diferentes, os </a:t>
                </a:r>
                <a:r>
                  <a:rPr lang="pt-BR" sz="1200" baseline="0" dirty="0" smtClean="0"/>
                  <a:t>pesos de atributos com </a:t>
                </a:r>
                <a:r>
                  <a:rPr lang="pt-BR" sz="1200" baseline="0" dirty="0"/>
                  <a:t>escala muito grande vão ser atualizados mais rapidamente do que </a:t>
                </a:r>
                <a:r>
                  <a:rPr lang="pt-BR" sz="1200" baseline="0" dirty="0" smtClean="0"/>
                  <a:t>pesos de atributos com </a:t>
                </a:r>
                <a:r>
                  <a:rPr lang="pt-BR" sz="1200" baseline="0" dirty="0"/>
                  <a:t>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Critério</a:t>
                </a:r>
                <a:r>
                  <a:rPr lang="pt-BR" sz="1200" baseline="0" noProof="0" dirty="0"/>
                  <a:t> de parada (ou convergência) desse exemplo foi o erro entre épocas/iterações subsequentes cair abaixo de 1e-3 com um máximo número de iterações igual a </a:t>
                </a:r>
                <a:r>
                  <a:rPr lang="pt-BR" sz="1200" b="0" i="0" u="none" strike="noStrike" kern="1200" baseline="0" dirty="0">
                    <a:solidFill>
                      <a:schemeClr val="tx1"/>
                    </a:solidFill>
                    <a:latin typeface="+mn-lt"/>
                    <a:ea typeface="+mn-ea"/>
                    <a:cs typeface="+mn-cs"/>
                  </a:rPr>
                  <a:t>10000</a:t>
                </a:r>
                <a:r>
                  <a:rPr lang="pt-BR" sz="1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Veja que no caso não-escalonado o algoritmo “converge” com quase 2000 </a:t>
                </a:r>
                <a:r>
                  <a:rPr lang="pt-BR" sz="1200" baseline="0" noProof="0" dirty="0"/>
                  <a:t>épocas. Nesse caso, a2 é atualizado muito mais rapidamente do que a1, dado que </a:t>
                </a:r>
                <a:r>
                  <a:rPr lang="pt-BR" sz="1200" baseline="0" noProof="0" dirty="0" smtClean="0"/>
                  <a:t>o atributo x2 </a:t>
                </a:r>
                <a:r>
                  <a:rPr lang="pt-BR" sz="1200" baseline="0" noProof="0" dirty="0"/>
                  <a:t>tem variação maior. A variação do gradiente na direção x2 é maior do que na direção x1, ou seja, a descida na direção de x2 é íngreme enquanto na direção de x1 é praticamente uma reta (inclinação igual a 0), fazendo com que a atualização </a:t>
                </a:r>
                <a:r>
                  <a:rPr lang="pt-BR" sz="1200" baseline="0" noProof="0" dirty="0" smtClean="0"/>
                  <a:t>do peso </a:t>
                </a:r>
                <a:r>
                  <a:rPr lang="pt-BR" sz="1200" baseline="0" noProof="0" dirty="0"/>
                  <a:t>a1 seja muito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O aumento da variação de </a:t>
                </a:r>
                <a:r>
                  <a:rPr lang="pt-BR" sz="1200" baseline="0" noProof="0" dirty="0" smtClean="0"/>
                  <a:t>um dos atributos faz </a:t>
                </a:r>
                <a:r>
                  <a:rPr lang="pt-BR" sz="1200" baseline="0" noProof="0" dirty="0"/>
                  <a:t>com que o círculos de contorno se tornem elipses que tendem a linhas paralelas quando essa variação é muito grande em relação </a:t>
                </a:r>
                <a:r>
                  <a:rPr lang="pt-BR" sz="1200" baseline="0" noProof="0" dirty="0" smtClean="0"/>
                  <a:t>ao outro atributo. </a:t>
                </a:r>
                <a:r>
                  <a:rPr lang="pt-BR" sz="1200" baseline="0" noProof="0" dirty="0"/>
                  <a:t>Denotando que </a:t>
                </a:r>
                <a:r>
                  <a:rPr lang="pt-BR" sz="1200" baseline="0" noProof="0" dirty="0" smtClean="0"/>
                  <a:t>um dos atributos tem </a:t>
                </a:r>
                <a:r>
                  <a:rPr lang="pt-BR" sz="1200" baseline="0" noProof="0" dirty="0"/>
                  <a:t>variação muito maior do que </a:t>
                </a:r>
                <a:r>
                  <a:rPr lang="pt-BR" sz="1200" baseline="0" noProof="0" dirty="0" smtClean="0"/>
                  <a:t>o do outro. </a:t>
                </a:r>
                <a:r>
                  <a:rPr lang="pt-BR" sz="1200" baseline="0" noProof="0" dirty="0"/>
                  <a:t>Outra forma de ver isso, é notar que como x2 tem variação maior do que x1, o erro ao longo de a2 varia muito mais rapidamente do que ao longo de a1, mostrando que x2 contribui muito mais no valor final do erro e que x1 tem pouca contribuição no valor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endParaRPr lang="pt-BR" sz="120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2189261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Já no caso padronizado, a superfície se torna mais próxima de uma tigela, com círculos de contorno mais “circulares”, denotando que a superfície tem inclinação similar em todas as direções pois os atributos agora tem variações similares. Desta forma, vemos que ambas features, x1 e x2, contribuem igualmente para o cálculo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Nota-se também que algoritmo converge em apenas 3 épocas.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1478853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feature_scaling_gradient_variation.ipynb</a:t>
                </a:r>
              </a:p>
              <a:p>
                <a:endParaRPr lang="pt-BR" baseline="0" dirty="0" smtClean="0"/>
              </a:p>
              <a:p>
                <a:r>
                  <a:rPr lang="pt-BR" baseline="0" dirty="0" smtClean="0"/>
                  <a:t>Critério de parada: atingir número máximo de iterações ou que o erro entre iterações subsequentes seja maior ou igual a 0.0001, indicando que o erro vs. Iterações se tornou constante.</a:t>
                </a:r>
              </a:p>
              <a:p>
                <a:endParaRPr lang="pt-BR" baseline="0" dirty="0" smtClean="0"/>
              </a:p>
              <a:p>
                <a:r>
                  <a:rPr lang="pt-BR" baseline="0" dirty="0" smtClean="0"/>
                  <a:t>Padronização diminui o número de iterações necessárias para que o erro entre iterações subsequentes seja maior do que 0.0001, ou seja, que ele se torne praticamente constante. Portanto, a padronização diminuiu o tempo de convergência.</a:t>
                </a:r>
              </a:p>
              <a:p>
                <a:endParaRPr lang="pt-BR" baseline="0" dirty="0" smtClean="0"/>
              </a:p>
              <a:p>
                <a:r>
                  <a:rPr lang="pt-BR" baseline="0" dirty="0" smtClean="0"/>
                  <a:t>Sem a padronização, o algoritmo do GD precisa das 2000 iterações configuradas como sendo o número máxímo, porém, nós apenas apresentados até a 10 iteração por motivos de comparação dos resultados.</a:t>
                </a:r>
              </a:p>
              <a:p>
                <a:endParaRPr lang="pt-BR" baseline="0" dirty="0" smtClean="0"/>
              </a:p>
              <a:p>
                <a:r>
                  <a:rPr lang="pt-BR" baseline="0" dirty="0" smtClean="0"/>
                  <a:t>Já com a padronização, o algoritmo precisa de apenas 8 iterações para que o critério de parada do erro entre interações subjequentes se torne verdadeiro.</a:t>
                </a:r>
              </a:p>
              <a:p>
                <a:endParaRPr lang="pt-BR" baseline="0" dirty="0" smtClean="0"/>
              </a:p>
              <a:p>
                <a:pPr algn="just"/>
                <a:r>
                  <a:rPr lang="pt-BR" dirty="0" smtClean="0"/>
                  <a:t>Sem a padronização, pesos de atributos com variação muito grande são atualizados mais rapidamente do que pesos de atributos com variação pequena.</a:t>
                </a:r>
              </a:p>
              <a:p>
                <a:pPr marL="628650" lvl="1" indent="-171450" algn="just">
                  <a:buFont typeface="Arial" panose="020B0604020202020204" pitchFamily="34" charset="0"/>
                  <a:buChar char="•"/>
                </a:pP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a:t> </a:t>
                </a:r>
                <a:r>
                  <a:rPr lang="pt-BR" dirty="0" smtClean="0"/>
                  <a:t>contribui </a:t>
                </a:r>
                <a:r>
                  <a:rPr lang="pt-BR" dirty="0"/>
                  <a:t>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a:t> seja rapidamente atualizado</a:t>
                </a:r>
                <a:r>
                  <a:rPr lang="pt-BR" dirty="0" smtClean="0"/>
                  <a:t>.</a:t>
                </a:r>
              </a:p>
              <a:p>
                <a:pPr marL="0" lvl="0" indent="0" algn="just">
                  <a:buFont typeface="Arial" panose="020B0604020202020204" pitchFamily="34" charset="0"/>
                  <a:buNone/>
                </a:pPr>
                <a:endParaRPr lang="pt-BR" dirty="0" smtClean="0"/>
              </a:p>
              <a:p>
                <a:pPr marL="0" lvl="0" indent="0" algn="just">
                  <a:buFont typeface="Arial" panose="020B0604020202020204" pitchFamily="34" charset="0"/>
                  <a:buNone/>
                </a:pPr>
                <a:r>
                  <a:rPr lang="pt-BR" dirty="0" smtClean="0"/>
                  <a:t>Com</a:t>
                </a:r>
                <a:r>
                  <a:rPr lang="pt-BR" baseline="0" dirty="0" smtClean="0"/>
                  <a:t> a padronização, devido ao fato dos atributos seguirem a distribuição Gaussiana, a superfície de contorno se torna circular, com varições de erro idênticas em amabas as ditreções, i.e., de a1 e a2, fazendo com que o algoritmo siga um caminha reto até o mínimo global, pois a varição do erro é idêntica em ambos os sentidos. Isso também é mostrado pelos gráficos de histórico de variação dos gradientes de a1 e a2. Estes gráficos mostram que a varição é idêntica em ambas direções e que o algoritmo rapidamente atinge o mínimo global, fazendo com que os gradientes se tornem iguais a zero, i.e</a:t>
                </a:r>
                <a:r>
                  <a:rPr lang="pt-BR" baseline="0" smtClean="0"/>
                  <a:t>., o gradiente no </a:t>
                </a:r>
                <a:r>
                  <a:rPr lang="pt-BR" baseline="0" dirty="0" smtClean="0"/>
                  <a:t>ponto de mínimo é igual a zero pois a </a:t>
                </a:r>
                <a:r>
                  <a:rPr lang="pt-BR" baseline="0" smtClean="0"/>
                  <a:t>inclinação da tangente neste ponto é igual a 0.</a:t>
                </a:r>
                <a:endParaRPr lang="pt-BR" dirty="0"/>
              </a:p>
              <a:p>
                <a:endParaRPr lang="pt-BR" dirty="0"/>
              </a:p>
            </p:txBody>
          </p:sp>
        </mc:Choice>
        <mc:Fallback xmlns="">
          <p:sp>
            <p:nvSpPr>
              <p:cNvPr id="3" name="Notes Placeholder 2"/>
              <p:cNvSpPr>
                <a:spLocks noGrp="1"/>
              </p:cNvSpPr>
              <p:nvPr>
                <p:ph type="body" idx="1"/>
              </p:nvPr>
            </p:nvSpPr>
            <p:spPr/>
            <p:txBody>
              <a:bodyPr/>
              <a:lstStyle/>
              <a:p>
                <a:r>
                  <a:rPr lang="pt-BR" dirty="0" smtClean="0"/>
                  <a:t>Exemplo:</a:t>
                </a:r>
                <a:r>
                  <a:rPr lang="pt-BR" baseline="0" dirty="0" smtClean="0"/>
                  <a:t> </a:t>
                </a:r>
                <a:r>
                  <a:rPr lang="pt-BR" baseline="0" dirty="0" smtClean="0"/>
                  <a:t>feature_scaling_gradient_variation.ipynb</a:t>
                </a:r>
              </a:p>
              <a:p>
                <a:endParaRPr lang="pt-BR" baseline="0" dirty="0" smtClean="0"/>
              </a:p>
              <a:p>
                <a:pPr algn="just"/>
                <a:r>
                  <a:rPr lang="pt-BR" dirty="0" smtClean="0"/>
                  <a:t>Pesos de atributos com variação muito grande são atualizados mais rapidamente do que pesos de atributos com variação pequena.</a:t>
                </a:r>
              </a:p>
              <a:p>
                <a:pPr lvl="1" algn="just"/>
                <a:r>
                  <a:rPr lang="pt-BR" i="0">
                    <a:latin typeface="Cambria Math" panose="02040503050406030204" pitchFamily="18" charset="0"/>
                  </a:rPr>
                  <a:t>𝑥_</a:t>
                </a:r>
                <a:r>
                  <a:rPr lang="pt-BR" b="0" i="0" smtClean="0">
                    <a:latin typeface="Cambria Math" panose="02040503050406030204" pitchFamily="18" charset="0"/>
                  </a:rPr>
                  <a:t>1</a:t>
                </a:r>
                <a:r>
                  <a:rPr lang="pt-BR" dirty="0"/>
                  <a:t> contribui muito mais no valor final do erro, fazendo com que </a:t>
                </a:r>
                <a:r>
                  <a:rPr lang="pt-BR" b="0" i="0" smtClean="0">
                    <a:latin typeface="Cambria Math" panose="02040503050406030204" pitchFamily="18" charset="0"/>
                  </a:rPr>
                  <a:t>𝑎</a:t>
                </a:r>
                <a:r>
                  <a:rPr lang="pt-BR" b="0" i="0">
                    <a:latin typeface="Cambria Math" panose="02040503050406030204" pitchFamily="18" charset="0"/>
                  </a:rPr>
                  <a:t>_</a:t>
                </a:r>
                <a:r>
                  <a:rPr lang="pt-BR" b="0" i="0" smtClean="0">
                    <a:latin typeface="Cambria Math" panose="02040503050406030204" pitchFamily="18" charset="0"/>
                  </a:rPr>
                  <a:t>1</a:t>
                </a:r>
                <a:r>
                  <a:rPr lang="pt-BR" dirty="0"/>
                  <a:t> seja rapidamente atualizado.</a:t>
                </a:r>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3025556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 escalonamento_de_atributos_com_scikit_learn.ipynb</a:t>
            </a:r>
          </a:p>
        </p:txBody>
      </p:sp>
      <p:sp>
        <p:nvSpPr>
          <p:cNvPr id="4" name="Slide Number Placeholder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793348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2999789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44</a:t>
            </a:fld>
            <a:endParaRPr lang="nl-BE"/>
          </a:p>
        </p:txBody>
      </p:sp>
    </p:spTree>
    <p:extLst>
      <p:ext uri="{BB962C8B-B14F-4D97-AF65-F5344CB8AC3E}">
        <p14:creationId xmlns:p14="http://schemas.microsoft.com/office/powerpoint/2010/main" val="3474938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Enquanto </a:t>
            </a:r>
            <a:r>
              <a:rPr lang="pt-BR" dirty="0" smtClean="0"/>
              <a:t>o</a:t>
            </a:r>
            <a:r>
              <a:rPr lang="pt-BR" baseline="0" dirty="0" smtClean="0"/>
              <a:t> sentido e a </a:t>
            </a:r>
            <a:r>
              <a:rPr lang="pt-BR" dirty="0" smtClean="0"/>
              <a:t>direção são determinados pelo</a:t>
            </a:r>
            <a:r>
              <a:rPr lang="pt-BR" baseline="0" dirty="0" smtClean="0"/>
              <a:t> vetor</a:t>
            </a:r>
            <a:r>
              <a:rPr lang="pt-BR" dirty="0" smtClean="0"/>
              <a:t> </a:t>
            </a:r>
            <a:r>
              <a:rPr lang="pt-BR" dirty="0"/>
              <a:t>gradiente da função de erro, a taxa de aprendizado determina o quão grande um passo é dado nessa direção.</a:t>
            </a:r>
          </a:p>
          <a:p>
            <a:endParaRPr lang="pt-BR" dirty="0"/>
          </a:p>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r>
              <a:rPr lang="pt-BR" dirty="0" smtClean="0"/>
              <a:t>.</a:t>
            </a:r>
          </a:p>
          <a:p>
            <a:endParaRPr lang="pt-BR" dirty="0" smtClean="0"/>
          </a:p>
          <a:p>
            <a:r>
              <a:rPr lang="pt-BR" dirty="0" smtClean="0"/>
              <a:t>Ao usar grandes valores para o passo de aprendizagem, é possível encontrar um ciclo de feedback positivo no qual grandes valores induzem grandes gradientes que, então, induzem uma grande atualização dos pesos. Se essas atualizações aumentarem consistentemente o tamanho dos pesos, então [os pesos] se afastam rapidamente da origem até que ocorra o estouro da precisão numérica.</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2845659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48</a:t>
            </a:fld>
            <a:endParaRPr lang="nl-BE"/>
          </a:p>
        </p:txBody>
      </p:sp>
    </p:spTree>
    <p:extLst>
      <p:ext uri="{BB962C8B-B14F-4D97-AF65-F5344CB8AC3E}">
        <p14:creationId xmlns:p14="http://schemas.microsoft.com/office/powerpoint/2010/main" val="1535109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termo momentum aumenta para dimensões cujos gradientes apontam nas mesmas direções e reduz atualizações para dimensões cujos gradientes mudam de direção. Como resultado, temos convergência mais rápida e oscilação reduzida.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52</a:t>
            </a:fld>
            <a:endParaRPr lang="nl-BE"/>
          </a:p>
        </p:txBody>
      </p:sp>
    </p:spTree>
    <p:extLst>
      <p:ext uri="{BB962C8B-B14F-4D97-AF65-F5344CB8AC3E}">
        <p14:creationId xmlns:p14="http://schemas.microsoft.com/office/powerpoint/2010/main" val="886674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Se o</a:t>
            </a:r>
            <a:r>
              <a:rPr lang="pt-BR" sz="1200" baseline="0" dirty="0"/>
              <a:t> passo</a:t>
            </a:r>
            <a:r>
              <a:rPr lang="pt-BR" sz="1200" dirty="0"/>
              <a:t> de aprendizagem for muito pequeno, o algoritmo precisará passar por muitas iterações para convergir, o que levará muito tempo.</a:t>
            </a:r>
          </a:p>
          <a:p>
            <a:endParaRPr lang="pt-BR" sz="1200" dirty="0"/>
          </a:p>
          <a:p>
            <a:r>
              <a:rPr lang="pt-BR" sz="1200" dirty="0"/>
              <a:t>Por outro lado, se ele</a:t>
            </a:r>
            <a:r>
              <a:rPr lang="pt-BR" sz="1200" baseline="0" dirty="0"/>
              <a:t> </a:t>
            </a:r>
            <a:r>
              <a:rPr lang="pt-BR" sz="1200" dirty="0"/>
              <a:t>for muito grande, você pode pular o vale e acabar do outro lado, possivelmente até mais alto do que antes. Isso pode fazer o algoritmo divergir, com valores cada vez maiores, falhando em encontrar uma boa solução.</a:t>
            </a:r>
          </a:p>
          <a:p>
            <a:endParaRPr lang="pt-BR" sz="1200" dirty="0"/>
          </a:p>
          <a:p>
            <a:r>
              <a:rPr lang="pt-BR" sz="1200" dirty="0"/>
              <a:t>Assim, o</a:t>
            </a:r>
            <a:r>
              <a:rPr lang="pt-BR" sz="1200" baseline="0" dirty="0"/>
              <a:t> passo </a:t>
            </a:r>
            <a:r>
              <a:rPr lang="pt-BR" sz="1200" dirty="0"/>
              <a:t>de aprendizagem deve ser experimentado/explorado para encontrar o melhor valor que acelere a descida do gradiente</a:t>
            </a:r>
            <a:r>
              <a:rPr lang="pt-BR" sz="1200" dirty="0" smtClean="0"/>
              <a:t>.</a:t>
            </a:r>
          </a:p>
          <a:p>
            <a:endParaRPr lang="pt-BR" sz="1200" dirty="0" smtClean="0"/>
          </a:p>
          <a:p>
            <a:r>
              <a:rPr lang="pt-BR" sz="1200" dirty="0" smtClean="0"/>
              <a:t>O momentum adiciona uma fração da atualização de peso anterior a atual. Quando o gradiente continua apontando na mesma direção por atualizações consecutivas, isso aumentará o tamanho dos passos dados em direção ao mínimo.</a:t>
            </a:r>
            <a:r>
              <a:rPr lang="pt-BR" sz="1200" baseline="0" dirty="0" smtClean="0"/>
              <a:t> </a:t>
            </a:r>
            <a:r>
              <a:rPr lang="pt-BR" sz="1200" dirty="0" smtClean="0"/>
              <a:t>Por outro lado, quando o gradiente continua mudando de direção, o momentum suaviza as variações, ou seja, as atualizações</a:t>
            </a:r>
            <a:r>
              <a:rPr lang="pt-BR" sz="1200" dirty="0" smtClean="0"/>
              <a:t>.</a:t>
            </a:r>
          </a:p>
          <a:p>
            <a:endParaRPr lang="pt-BR" sz="1200" dirty="0" smtClean="0"/>
          </a:p>
          <a:p>
            <a:r>
              <a:rPr lang="pt-BR" sz="1200" b="1" dirty="0" smtClean="0"/>
              <a:t>OBS</a:t>
            </a:r>
            <a:r>
              <a:rPr lang="pt-BR" sz="1200" dirty="0" smtClean="0"/>
              <a:t>.: Passos largos durante as iterações iniciais e curtos conforme o algoritmo se aproxima do mínimo podem acelerar a convergência.</a:t>
            </a:r>
            <a:r>
              <a:rPr lang="pt-BR" sz="1200" baseline="0" dirty="0" smtClean="0"/>
              <a:t> </a:t>
            </a:r>
            <a:r>
              <a:rPr lang="pt-BR" sz="1200" dirty="0" smtClean="0"/>
              <a:t>Este tipo de abordagem é implementada por </a:t>
            </a:r>
            <a:r>
              <a:rPr lang="pt-BR" sz="1200" b="1" i="1" dirty="0" smtClean="0"/>
              <a:t>esquemas de variação programada</a:t>
            </a:r>
            <a:r>
              <a:rPr lang="pt-BR" sz="1200" dirty="0" smtClean="0"/>
              <a:t> do passo de aprendizagem </a:t>
            </a:r>
          </a:p>
          <a:p>
            <a:pPr marL="171450" indent="-171450">
              <a:buFont typeface="Arial" panose="020B0604020202020204" pitchFamily="34" charset="0"/>
              <a:buChar char="•"/>
            </a:pPr>
            <a:r>
              <a:rPr lang="pt-BR" sz="1200" dirty="0" smtClean="0"/>
              <a:t>Por exemplo: momentum, anelamento, algoritmos de otimização com ajuste adaptativo do passo de aprendizagem (RMSProp, AdaGrad, Adam, etc.).</a:t>
            </a:r>
            <a:endParaRPr lang="nl-BE"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3258830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a:t>
            </a:r>
            <a:r>
              <a:rPr lang="pt-BR" baseline="0" dirty="0"/>
              <a:t> você consegue debugar/depurar o algoritmo do gradiente descendente quando não é possível se plotar o gráfico de contorno e verificar o caminho seguido pelo algoritmo?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2537345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1841764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endParaRPr lang="pt-BR" dirty="0"/>
          </a:p>
          <a:p>
            <a:endParaRPr lang="pt-BR" dirty="0"/>
          </a:p>
          <a:p>
            <a:r>
              <a:rPr lang="pt-BR" dirty="0"/>
              <a:t>A Figura acima mostra os dois principais desafios do Gradiente Descente: se a inicialização aleatória iniciar o algoritmo à esquerda, convergirá para um mínimo local, que não é tão bom quanto o mínimo global. Se começar à direita, levará muito tempo para atravessar o platô (gradiente próximo de zero pois</a:t>
            </a:r>
            <a:r>
              <a:rPr lang="pt-BR" baseline="0" dirty="0"/>
              <a:t> a inclinação é próxima de 0 graus)</a:t>
            </a:r>
            <a:r>
              <a:rPr lang="pt-BR" dirty="0"/>
              <a:t> e, se você parar muito cedo, nunca alcançará o mínimo global.</a:t>
            </a:r>
          </a:p>
          <a:p>
            <a:endParaRPr lang="pt-BR" dirty="0"/>
          </a:p>
          <a:p>
            <a:r>
              <a:rPr lang="pt-BR" dirty="0"/>
              <a:t>Outro tipo de terreno irregular é o terreno em forma de sela (de cavalo). Um ponto de sela é o ponto sobre uma superfície no qual a declividade é nula, mas não se trata de um extremo local (máximo ou mínimo). É o ponto sobre uma superfície na qual a elevação é máxima numa direção e mínima na outra direção (por exemplo, na direção perpendicular).</a:t>
            </a:r>
          </a:p>
          <a:p>
            <a:endParaRPr lang="pt-BR" dirty="0"/>
          </a:p>
          <a:p>
            <a:r>
              <a:rPr lang="pt-BR" dirty="0"/>
              <a:t>Dado que o passo</a:t>
            </a:r>
            <a:r>
              <a:rPr lang="pt-BR" baseline="0" dirty="0"/>
              <a:t> de aprendizagem seja grande o suficiente como garantir que o mínimo encontrado é o global e não um mínimo local?</a:t>
            </a:r>
          </a:p>
          <a:p>
            <a:r>
              <a:rPr lang="pt-BR" baseline="0" dirty="0"/>
              <a:t>Muitas vezes o </a:t>
            </a:r>
            <a:r>
              <a:rPr lang="pt-BR" baseline="0" dirty="0" smtClean="0"/>
              <a:t>que </a:t>
            </a:r>
            <a:r>
              <a:rPr lang="pt-BR" baseline="0" dirty="0"/>
              <a:t>se faz é treinar o modelo várias vezes, sempre inicializando os pesos de pontos diferentes, ou seja, aleatoriamente. </a:t>
            </a:r>
            <a:endParaRPr lang="pt-BR" baseline="0" dirty="0" smtClean="0"/>
          </a:p>
          <a:p>
            <a:endParaRPr lang="pt-BR" baseline="0" dirty="0" smtClean="0"/>
          </a:p>
          <a:p>
            <a:r>
              <a:rPr lang="pt-BR" b="1" baseline="0" dirty="0" smtClean="0"/>
              <a:t>Referências</a:t>
            </a:r>
            <a:r>
              <a:rPr lang="pt-BR" baseline="0" dirty="0" smtClean="0"/>
              <a:t>:</a:t>
            </a:r>
          </a:p>
          <a:p>
            <a:r>
              <a:rPr lang="nl-BE" dirty="0" smtClean="0"/>
              <a:t>https://www.offconvex.org/2016/03/22/saddlepoints/</a:t>
            </a:r>
          </a:p>
          <a:p>
            <a:r>
              <a:rPr lang="nl-BE" dirty="0" smtClean="0"/>
              <a:t>https://bair.berkeley.edu/blog/2017/08/31/saddle-efficiency/</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1202638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Um valor muito pequeno pode resultar em um longo processo de treinamento que pode ficar preso.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Um valor muito alto pode resultar na aprendizagem de um conjunto subótimo de pesos rápido demais ou em um processo de treinamento instável.</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maneira pela qual a taxa de aprendizado muda com o tempo (iteração/época) é chamada de cronograma/programa da taxa de aprendizado ou decaimento da taxa de aprendizado.</a:t>
            </a:r>
          </a:p>
          <a:p>
            <a:endParaRPr lang="pt-BR" dirty="0" smtClean="0"/>
          </a:p>
          <a:p>
            <a:r>
              <a:rPr lang="pt-BR" b="1" dirty="0" smtClean="0"/>
              <a:t>Alguns tipos de esquema para ajuste do passo de aprendizagem são:</a:t>
            </a:r>
          </a:p>
          <a:p>
            <a:pPr marL="171450" indent="-171450">
              <a:buFont typeface="Arial" panose="020B0604020202020204" pitchFamily="34" charset="0"/>
              <a:buChar char="•"/>
            </a:pPr>
            <a:r>
              <a:rPr lang="pt-BR" b="1" dirty="0" smtClean="0"/>
              <a:t>Decaimento por etapas ou degraus</a:t>
            </a:r>
            <a:r>
              <a:rPr lang="pt-BR" dirty="0" smtClean="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smtClean="0"/>
              <a:t>Decaimento exponencial</a:t>
            </a:r>
            <a:r>
              <a:rPr lang="pt-BR" dirty="0" smtClean="0"/>
              <a:t>: tem a forma matemática α = α0 e^(-kt), onde α0, k são hiperparâmetros e t é o número da iteração (mas você também pode usar o número de épocas).</a:t>
            </a:r>
          </a:p>
          <a:p>
            <a:pPr marL="171450" indent="-171450">
              <a:buFont typeface="Arial" panose="020B0604020202020204" pitchFamily="34" charset="0"/>
              <a:buChar char="•"/>
            </a:pPr>
            <a:r>
              <a:rPr lang="pt-BR" b="1" dirty="0" smtClean="0"/>
              <a:t>Decaimento temporal</a:t>
            </a:r>
            <a:r>
              <a:rPr lang="pt-BR" dirty="0" smtClean="0"/>
              <a:t>: tem a forma matemática α = α0 / (1 + kt), onde a0, k são hiperparâmetros e t é o número da iteração.</a:t>
            </a:r>
          </a:p>
          <a:p>
            <a:pPr marL="171450" indent="-171450">
              <a:buFont typeface="Arial" panose="020B0604020202020204" pitchFamily="34" charset="0"/>
              <a:buChar char="•"/>
            </a:pPr>
            <a:endParaRPr lang="pt-BR" dirty="0" smtClean="0"/>
          </a:p>
          <a:p>
            <a:pPr marL="0" indent="0">
              <a:buFont typeface="Arial" panose="020B0604020202020204" pitchFamily="34" charset="0"/>
              <a:buNone/>
            </a:pPr>
            <a:r>
              <a:rPr lang="pt-BR" b="1" dirty="0" smtClean="0"/>
              <a:t>Modificação Adaptativa:</a:t>
            </a:r>
          </a:p>
          <a:p>
            <a:pPr marL="0" indent="0">
              <a:buFont typeface="Arial" panose="020B0604020202020204" pitchFamily="34" charset="0"/>
              <a:buNone/>
            </a:pPr>
            <a:r>
              <a:rPr lang="pt-BR" dirty="0" smtClean="0"/>
              <a:t>As abordagens anteriores manipulam a taxa de aprendizado global e igualmente para todos os parâmetros. Ajustar a taxa de aprendizado é um processo caro, muito trabalho foi desenvolvido para a criação de métodos que possam ajustar adaptativamente as taxas de aprendizado, e até fazê-lo por parâmetro. Muitos desses métodos ainda podem exigir outras configurações de hiperparâmetro, mas o argumento é que eles são bem-comportados para uma faixa mais ampla de valores de hiperparâmetro do que o ajuste do passo de aprendizado. </a:t>
            </a:r>
          </a:p>
          <a:p>
            <a:pPr marL="171450" indent="-171450">
              <a:buFont typeface="Arial" panose="020B0604020202020204" pitchFamily="34" charset="0"/>
              <a:buChar char="•"/>
            </a:pPr>
            <a:endParaRPr lang="pt-BR" dirty="0" smtClean="0"/>
          </a:p>
          <a:p>
            <a:endParaRPr lang="nl-BE" u="sng"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2261858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3605825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22/03/2021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22/03/2021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22/03/2021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22/03/2021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22/03/2021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22/03/2021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22/03/2021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22/03/2021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22/03/2021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22/03/2021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22/03/2021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22/03/2021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01.png"/><Relationship Id="rId4" Type="http://schemas.openxmlformats.org/officeDocument/2006/relationships/image" Target="../media/image34.png"/><Relationship Id="rId9" Type="http://schemas.openxmlformats.org/officeDocument/2006/relationships/image" Target="../media/image10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7.emf"/></Relationships>
</file>

<file path=ppt/slides/_rels/slide3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58.emf"/></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zz4fap/t319_aprendizado_de_maquina/blob/main/docs/Resolu%C3%A7%C3%A3o%20e%20entrega%20dos%20laborat%C3%B3rios.pdf" TargetMode="External"/><Relationship Id="rId2" Type="http://schemas.openxmlformats.org/officeDocument/2006/relationships/hyperlink" Target="https://mybinder.org/v2/gh/zz4fap/t319_aprendizado_de_maquina/main?filepath=labs/Laboratorio2.ipynb"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790.png"/></Relationships>
</file>

<file path=ppt/slides/_rels/slide3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840.png"/><Relationship Id="rId4" Type="http://schemas.openxmlformats.org/officeDocument/2006/relationships/image" Target="../media/image82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1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4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4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90.png"/><Relationship Id="rId5" Type="http://schemas.openxmlformats.org/officeDocument/2006/relationships/image" Target="../media/image1080.png"/><Relationship Id="rId4" Type="http://schemas.openxmlformats.org/officeDocument/2006/relationships/image" Target="../media/image340.png"/></Relationships>
</file>

<file path=ppt/slides/_rels/slide44.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1120.png"/><Relationship Id="rId4" Type="http://schemas.openxmlformats.org/officeDocument/2006/relationships/image" Target="../media/image1110.png"/></Relationships>
</file>

<file path=ppt/slides/_rels/slide45.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46.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47.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s>
</file>

<file path=ppt/slides/_rels/slide4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4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1320.png"/><Relationship Id="rId3" Type="http://schemas.openxmlformats.org/officeDocument/2006/relationships/image" Target="../media/image1270.png"/><Relationship Id="rId7" Type="http://schemas.openxmlformats.org/officeDocument/2006/relationships/image" Target="../media/image1310.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0.png"/><Relationship Id="rId5" Type="http://schemas.openxmlformats.org/officeDocument/2006/relationships/image" Target="../media/image1290.png"/><Relationship Id="rId4" Type="http://schemas.openxmlformats.org/officeDocument/2006/relationships/image" Target="../media/image1280.png"/><Relationship Id="rId9" Type="http://schemas.openxmlformats.org/officeDocument/2006/relationships/image" Target="../media/image1330.png"/></Relationships>
</file>

<file path=ppt/slides/_rels/slide5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5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t>
            </a:r>
            <a:r>
              <a:rPr lang="pt-BR" sz="5400" dirty="0"/>
              <a:t>ao Aprendizado de </a:t>
            </a:r>
            <a:r>
              <a:rPr lang="pt-BR" sz="5400" dirty="0" smtClean="0"/>
              <a:t>Máquina:</a:t>
            </a:r>
            <a:r>
              <a:rPr lang="pt-BR" dirty="0"/>
              <a:t/>
            </a:r>
            <a:br>
              <a:rPr lang="pt-BR" dirty="0"/>
            </a:br>
            <a:r>
              <a:rPr lang="pt-BR" b="1" i="1" dirty="0"/>
              <a:t>Regressão </a:t>
            </a:r>
            <a:r>
              <a:rPr lang="pt-BR" b="1" i="1" dirty="0" smtClean="0"/>
              <a:t>Linear (Parte III)</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3595"/>
          </a:xfrm>
        </p:spPr>
        <p:txBody>
          <a:bodyPr/>
          <a:lstStyle/>
          <a:p>
            <a:r>
              <a:rPr lang="pt-BR" dirty="0"/>
              <a:t>Como configurar o passo de aprendizagem</a:t>
            </a:r>
            <a:r>
              <a:rPr lang="pt-BR" dirty="0" smtClean="0"/>
              <a:t>?</a:t>
            </a:r>
            <a:endParaRPr lang="pt-BR" dirty="0"/>
          </a:p>
        </p:txBody>
      </p:sp>
      <p:sp>
        <p:nvSpPr>
          <p:cNvPr id="3" name="Content Placeholder 2"/>
          <p:cNvSpPr>
            <a:spLocks noGrp="1"/>
          </p:cNvSpPr>
          <p:nvPr>
            <p:ph idx="1"/>
          </p:nvPr>
        </p:nvSpPr>
        <p:spPr>
          <a:xfrm>
            <a:off x="838200" y="1718944"/>
            <a:ext cx="11186160" cy="5032376"/>
          </a:xfrm>
        </p:spPr>
        <p:txBody>
          <a:bodyPr>
            <a:normAutofit fontScale="85000" lnSpcReduction="10000"/>
          </a:bodyPr>
          <a:lstStyle/>
          <a:p>
            <a:pPr marL="0" indent="0">
              <a:buNone/>
            </a:pPr>
            <a:r>
              <a:rPr lang="pt-BR" dirty="0" smtClean="0"/>
              <a:t>As abordagens abaixo são as mais usadas para se configurar o passo de aprendizagem.</a:t>
            </a:r>
          </a:p>
          <a:p>
            <a:r>
              <a:rPr lang="pt-BR" b="1" dirty="0" smtClean="0"/>
              <a:t>Escolha manual</a:t>
            </a:r>
            <a:r>
              <a:rPr lang="pt-BR" dirty="0" smtClean="0"/>
              <a:t>: </a:t>
            </a:r>
            <a:r>
              <a:rPr lang="pt-BR" dirty="0"/>
              <a:t>envolve escolher valores em uma escala logarítmica, por exemplo, {.1, .01, 10−3, 10−4, 10−5</a:t>
            </a:r>
            <a:r>
              <a:rPr lang="pt-BR" dirty="0" smtClean="0"/>
              <a:t>}. Depois de escolhido, o valor do passo é sempre constante. Pode ser feito através de </a:t>
            </a:r>
            <a:r>
              <a:rPr lang="pt-BR" b="1" dirty="0" smtClean="0"/>
              <a:t>grid search</a:t>
            </a:r>
            <a:r>
              <a:rPr lang="pt-BR" dirty="0" smtClean="0"/>
              <a:t>.</a:t>
            </a:r>
            <a:endParaRPr lang="pt-BR" dirty="0"/>
          </a:p>
          <a:p>
            <a:r>
              <a:rPr lang="pt-BR" b="1" dirty="0"/>
              <a:t>Redução programada</a:t>
            </a:r>
            <a:r>
              <a:rPr lang="pt-BR" dirty="0"/>
              <a:t>: variação do passo de aprendizagem ao longo do processo de treinamento. A forma mais simples é diminuir o passo de aprendizagem linearmente de um grande valor inicial para um pequeno valor.</a:t>
            </a:r>
          </a:p>
          <a:p>
            <a:r>
              <a:rPr lang="pt-BR" b="1" dirty="0"/>
              <a:t>Momentum</a:t>
            </a:r>
            <a:r>
              <a:rPr lang="pt-BR" dirty="0"/>
              <a:t>: adiciona </a:t>
            </a:r>
            <a:r>
              <a:rPr lang="pt-BR" dirty="0" smtClean="0"/>
              <a:t>a média </a:t>
            </a:r>
            <a:r>
              <a:rPr lang="pt-BR" dirty="0"/>
              <a:t>do histórico de </a:t>
            </a:r>
            <a:r>
              <a:rPr lang="pt-BR" dirty="0" smtClean="0"/>
              <a:t>atualizações (i.e., o termo momentum) </a:t>
            </a:r>
            <a:r>
              <a:rPr lang="pt-BR" dirty="0"/>
              <a:t>à atualização corrente dos pesos</a:t>
            </a:r>
            <a:r>
              <a:rPr lang="pt-BR" dirty="0" smtClean="0"/>
              <a:t>. O termo momentum</a:t>
            </a:r>
            <a:r>
              <a:rPr lang="pt-BR" dirty="0"/>
              <a:t> </a:t>
            </a:r>
            <a:r>
              <a:rPr lang="pt-BR" dirty="0" smtClean="0"/>
              <a:t>tem </a:t>
            </a:r>
            <a:r>
              <a:rPr lang="pt-BR" dirty="0"/>
              <a:t>o efeito de suavizar o processo de </a:t>
            </a:r>
            <a:r>
              <a:rPr lang="pt-BR" dirty="0" smtClean="0"/>
              <a:t>aprendizado, </a:t>
            </a:r>
            <a:r>
              <a:rPr lang="pt-BR" dirty="0"/>
              <a:t>tornando as atualizações </a:t>
            </a:r>
            <a:r>
              <a:rPr lang="pt-BR" dirty="0" smtClean="0"/>
              <a:t>menos ruidosas.</a:t>
            </a:r>
            <a:endParaRPr lang="pt-BR" dirty="0"/>
          </a:p>
          <a:p>
            <a:r>
              <a:rPr lang="pt-BR" b="1" dirty="0"/>
              <a:t>Variação adaptativa</a:t>
            </a:r>
            <a:r>
              <a:rPr lang="pt-BR" dirty="0"/>
              <a:t>: o algoritmo de aprendizado monitora o desempenho do modelo no conjunto de treinamento e, consequentemente, o passo de aprendizagem pode ser ajustado em resposta ao desempenho</a:t>
            </a:r>
            <a:r>
              <a:rPr lang="pt-BR" dirty="0" smtClean="0"/>
              <a:t>. Pode ajustar os  pesos de cada elemento do vetor gradiente de forma independente. Por exemplo, se o algoritmo ficar preso em um platô, pode-se aumentar o passo.</a:t>
            </a:r>
            <a:endParaRPr lang="pt-BR" dirty="0"/>
          </a:p>
        </p:txBody>
      </p:sp>
    </p:spTree>
    <p:extLst>
      <p:ext uri="{BB962C8B-B14F-4D97-AF65-F5344CB8AC3E}">
        <p14:creationId xmlns:p14="http://schemas.microsoft.com/office/powerpoint/2010/main" val="2554563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a:t>
            </a:r>
            <a:r>
              <a:rPr lang="pt-BR" dirty="0" smtClean="0"/>
              <a:t>Passo </a:t>
            </a:r>
            <a:r>
              <a:rPr lang="pt-BR" dirty="0"/>
              <a:t>de </a:t>
            </a:r>
            <a:r>
              <a:rPr lang="pt-BR" dirty="0" smtClean="0"/>
              <a:t>Aprendizagem</a:t>
            </a:r>
            <a:endParaRPr lang="nl-BE" dirty="0"/>
          </a:p>
        </p:txBody>
      </p:sp>
      <p:sp>
        <p:nvSpPr>
          <p:cNvPr id="3" name="Content Placeholder 2"/>
          <p:cNvSpPr>
            <a:spLocks noGrp="1"/>
          </p:cNvSpPr>
          <p:nvPr>
            <p:ph idx="1"/>
          </p:nvPr>
        </p:nvSpPr>
        <p:spPr>
          <a:xfrm>
            <a:off x="838200" y="1571623"/>
            <a:ext cx="10896600" cy="2472791"/>
          </a:xfrm>
        </p:spPr>
        <p:txBody>
          <a:bodyPr>
            <a:normAutofit fontScale="92500" lnSpcReduction="10000"/>
          </a:bodyPr>
          <a:lstStyle/>
          <a:p>
            <a:pPr algn="just"/>
            <a:r>
              <a:rPr lang="pt-BR" dirty="0"/>
              <a:t>Uma maneira de se ajustar o passo é através do</a:t>
            </a:r>
            <a:r>
              <a:rPr lang="pt-BR" b="1" dirty="0"/>
              <a:t> ajuste manual</a:t>
            </a:r>
            <a:r>
              <a:rPr lang="pt-BR" dirty="0"/>
              <a:t>, onde </a:t>
            </a:r>
            <a:r>
              <a:rPr lang="pt-BR" dirty="0" smtClean="0"/>
              <a:t>seu ajuste é </a:t>
            </a:r>
            <a:r>
              <a:rPr lang="pt-BR" dirty="0"/>
              <a:t>feito através de </a:t>
            </a:r>
            <a:r>
              <a:rPr lang="pt-BR" b="1" i="1" dirty="0"/>
              <a:t>tentativa e erro </a:t>
            </a:r>
            <a:r>
              <a:rPr lang="pt-BR" dirty="0"/>
              <a:t>até que um passo ótimo seja encontrado.</a:t>
            </a:r>
          </a:p>
          <a:p>
            <a:pPr lvl="1" algn="just">
              <a:buFont typeface="Courier New" panose="02070309020205020404" pitchFamily="49" charset="0"/>
              <a:buChar char="o"/>
            </a:pPr>
            <a:r>
              <a:rPr lang="pt-BR" sz="2600" dirty="0"/>
              <a:t>A desvantagem é que isso pode levar muito tempo, imagine um conjunto de treinamento com milhões de exemplos e dezenas ou até mesmo centenas de pesos a serem ajustados e você ter que esperar até que o treinamento termine.</a:t>
            </a:r>
          </a:p>
          <a:p>
            <a:pPr algn="just"/>
            <a:r>
              <a:rPr lang="pt-BR" sz="3000" dirty="0"/>
              <a:t>Existem outras formas de se ajustar o passo mais eficientemente?</a:t>
            </a:r>
          </a:p>
        </p:txBody>
      </p:sp>
      <p:pic>
        <p:nvPicPr>
          <p:cNvPr id="4" name="Picture 3"/>
          <p:cNvPicPr>
            <a:picLocks noChangeAspect="1"/>
          </p:cNvPicPr>
          <p:nvPr/>
        </p:nvPicPr>
        <p:blipFill rotWithShape="1">
          <a:blip r:embed="rId3"/>
          <a:srcRect t="1995" b="3313"/>
          <a:stretch/>
        </p:blipFill>
        <p:spPr>
          <a:xfrm>
            <a:off x="1290102" y="4044414"/>
            <a:ext cx="3395702" cy="2813586"/>
          </a:xfrm>
          <a:prstGeom prst="rect">
            <a:avLst/>
          </a:prstGeom>
        </p:spPr>
      </p:pic>
      <p:pic>
        <p:nvPicPr>
          <p:cNvPr id="5" name="Picture 4"/>
          <p:cNvPicPr>
            <a:picLocks noChangeAspect="1"/>
          </p:cNvPicPr>
          <p:nvPr/>
        </p:nvPicPr>
        <p:blipFill rotWithShape="1">
          <a:blip r:embed="rId4"/>
          <a:srcRect l="5040" t="2270" r="7713" b="2700"/>
          <a:stretch/>
        </p:blipFill>
        <p:spPr>
          <a:xfrm>
            <a:off x="4888322" y="4044415"/>
            <a:ext cx="2952133" cy="2813586"/>
          </a:xfrm>
          <a:prstGeom prst="rect">
            <a:avLst/>
          </a:prstGeom>
        </p:spPr>
      </p:pic>
      <p:pic>
        <p:nvPicPr>
          <p:cNvPr id="6" name="Picture 5"/>
          <p:cNvPicPr>
            <a:picLocks noChangeAspect="1"/>
          </p:cNvPicPr>
          <p:nvPr/>
        </p:nvPicPr>
        <p:blipFill rotWithShape="1">
          <a:blip r:embed="rId5"/>
          <a:srcRect t="3505" b="3796"/>
          <a:stretch/>
        </p:blipFill>
        <p:spPr>
          <a:xfrm>
            <a:off x="8042973" y="4044414"/>
            <a:ext cx="3468823" cy="2813586"/>
          </a:xfrm>
          <a:prstGeom prst="rect">
            <a:avLst/>
          </a:prstGeom>
        </p:spPr>
      </p:pic>
    </p:spTree>
    <p:extLst>
      <p:ext uri="{BB962C8B-B14F-4D97-AF65-F5344CB8AC3E}">
        <p14:creationId xmlns:p14="http://schemas.microsoft.com/office/powerpoint/2010/main" val="1947608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a:t>
            </a:r>
            <a:r>
              <a:rPr lang="pt-BR" dirty="0" smtClean="0"/>
              <a:t>Passo </a:t>
            </a:r>
            <a:r>
              <a:rPr lang="pt-BR" dirty="0"/>
              <a:t>de </a:t>
            </a:r>
            <a:r>
              <a:rPr lang="pt-BR" dirty="0" smtClean="0"/>
              <a:t>Aprendizagem</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nl-BE" sz="3200" dirty="0"/>
              <a:t>Seria interessante que no incio do treinamento o algoritmo desse passos largos e aprendesse mais rápido e conforme ele se aproximasse do mínimo, gostaríamos que ele desse passos mais curtos para não ultrapassá-lo.</a:t>
            </a:r>
          </a:p>
          <a:p>
            <a:pPr algn="just"/>
            <a:r>
              <a:rPr lang="pt-BR" sz="3200" dirty="0"/>
              <a:t>Portanto, para se obter uma convergência mais rápida, evitar oscilações e ficar preso em mínimos locais, o passo de aprendizagem é geralmente variado durante o treinamento, de acordo com um </a:t>
            </a:r>
            <a:r>
              <a:rPr lang="pt-BR" sz="3200" b="1" i="1" dirty="0"/>
              <a:t>esquema de variação (em etapas) do passo de aprendizagem</a:t>
            </a:r>
            <a:r>
              <a:rPr lang="pt-BR" sz="3200" dirty="0"/>
              <a:t>.</a:t>
            </a:r>
            <a:endParaRPr lang="nl-BE" sz="3200" dirty="0"/>
          </a:p>
        </p:txBody>
      </p:sp>
    </p:spTree>
    <p:extLst>
      <p:ext uri="{BB962C8B-B14F-4D97-AF65-F5344CB8AC3E}">
        <p14:creationId xmlns:p14="http://schemas.microsoft.com/office/powerpoint/2010/main" val="3469009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a:t>
            </a:r>
            <a:r>
              <a:rPr lang="pt-BR" dirty="0" smtClean="0"/>
              <a:t>Variação </a:t>
            </a:r>
            <a:r>
              <a:rPr lang="pt-BR" dirty="0"/>
              <a:t>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marL="0" indent="0" algn="just">
              <a:buNone/>
            </a:pPr>
            <a:r>
              <a:rPr lang="pt-BR" dirty="0"/>
              <a:t>Os esquemas para variação podem ser dividos em 2 categorias: variação programada e adaptativa.</a:t>
            </a:r>
            <a:endParaRPr lang="pt-BR" b="1" dirty="0"/>
          </a:p>
          <a:p>
            <a:pPr algn="just"/>
            <a:r>
              <a:rPr lang="pt-BR" b="1" dirty="0"/>
              <a:t>Variação ou decaimento programado</a:t>
            </a:r>
            <a:r>
              <a:rPr lang="pt-BR" dirty="0"/>
              <a:t>: o passo de aprendizagem tem seu valor diminuído ao longo do tempo (época), ou seja, ao longo do processo de treinamento.</a:t>
            </a:r>
          </a:p>
          <a:p>
            <a:pPr lvl="1" algn="just"/>
            <a:r>
              <a:rPr lang="pt-BR" dirty="0"/>
              <a:t>Uma desvantagem é que os parâmetros desses esquemas devem ser manualmente ajustados previamente e dependem do problema e do modelo adotado. Portanto, cai-se de certa forma, no problema da tentativa e erro.</a:t>
            </a:r>
          </a:p>
          <a:p>
            <a:pPr lvl="1" algn="just"/>
            <a:r>
              <a:rPr lang="pt-BR" dirty="0"/>
              <a:t>O ajuste dos parâmetros dos esquemas de variação programada é custoso.</a:t>
            </a:r>
          </a:p>
          <a:p>
            <a:pPr lvl="1" algn="just"/>
            <a:r>
              <a:rPr lang="pt-BR" dirty="0"/>
              <a:t>Outra desvantagem é que o mesmo passo de aprendizado é aplicado ao ajuste de todos os pesos.</a:t>
            </a:r>
          </a:p>
          <a:p>
            <a:pPr lvl="1" algn="just"/>
            <a:r>
              <a:rPr lang="pt-BR" b="1" dirty="0"/>
              <a:t>Exemplos</a:t>
            </a:r>
            <a:r>
              <a:rPr lang="pt-BR" dirty="0"/>
              <a:t>: Momentum, Decaimento exponencial, Decaimento por etapas, etc. </a:t>
            </a:r>
          </a:p>
        </p:txBody>
      </p:sp>
    </p:spTree>
    <p:extLst>
      <p:ext uri="{BB962C8B-B14F-4D97-AF65-F5344CB8AC3E}">
        <p14:creationId xmlns:p14="http://schemas.microsoft.com/office/powerpoint/2010/main" val="1276600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a:t>
            </a:r>
            <a:r>
              <a:rPr lang="pt-BR" dirty="0" smtClean="0"/>
              <a:t>Variação </a:t>
            </a:r>
            <a:r>
              <a:rPr lang="pt-BR" dirty="0"/>
              <a:t>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pt-BR" b="1" dirty="0"/>
              <a:t>Variação ou decaimento adaptativo</a:t>
            </a:r>
            <a:r>
              <a:rPr lang="pt-BR" dirty="0"/>
              <a:t>: passo é adaptativamente ajustado de acordo com a performance do modelo além disso possui passos diferentes para cada </a:t>
            </a:r>
            <a:r>
              <a:rPr lang="pt-BR" dirty="0" smtClean="0"/>
              <a:t>peso do </a:t>
            </a:r>
            <a:r>
              <a:rPr lang="pt-BR" dirty="0"/>
              <a:t>modelo e os atualiza independentemente. </a:t>
            </a:r>
          </a:p>
          <a:p>
            <a:pPr lvl="1" algn="just"/>
            <a:r>
              <a:rPr lang="pt-BR" dirty="0"/>
              <a:t>Os passos são atualizados de acordo com valores obtidos pelo modelo (e.g., média movente dos gradientes). </a:t>
            </a:r>
          </a:p>
          <a:p>
            <a:pPr lvl="1" algn="just"/>
            <a:r>
              <a:rPr lang="pt-BR" dirty="0"/>
              <a:t>Na maioria dos casos, não é necessário se ajustar manualmente nenhum parâmetro como no caso dos esquemas de variação programada.</a:t>
            </a:r>
          </a:p>
          <a:p>
            <a:pPr lvl="1" algn="just"/>
            <a:r>
              <a:rPr lang="pt-BR" dirty="0"/>
              <a:t>E quando existe algum parâmetro a ser ajustado o esquema normalmente funciona muito bem para uma grande gama de valores.</a:t>
            </a:r>
          </a:p>
          <a:p>
            <a:pPr lvl="1" algn="just"/>
            <a:r>
              <a:rPr lang="pt-BR" b="1" dirty="0"/>
              <a:t>Exemplos</a:t>
            </a:r>
            <a:r>
              <a:rPr lang="pt-BR" dirty="0"/>
              <a:t>: Adam, Adagrad, RMSprop, etc.</a:t>
            </a:r>
            <a:endParaRPr lang="nl-BE" b="1" dirty="0"/>
          </a:p>
        </p:txBody>
      </p:sp>
    </p:spTree>
    <p:extLst>
      <p:ext uri="{BB962C8B-B14F-4D97-AF65-F5344CB8AC3E}">
        <p14:creationId xmlns:p14="http://schemas.microsoft.com/office/powerpoint/2010/main" val="499879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61268"/>
                <a:ext cx="105156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61268"/>
                <a:ext cx="10515600" cy="1325563"/>
              </a:xfrm>
              <a:blipFill rotWithShape="0">
                <a:blip r:embed="rId3"/>
                <a:stretch>
                  <a:fillRect l="-2377"/>
                </a:stretch>
              </a:blipFill>
            </p:spPr>
            <p:txBody>
              <a:bodyPr/>
              <a:lstStyle/>
              <a:p>
                <a:r>
                  <a:rPr lang="pt-BR">
                    <a:noFill/>
                  </a:rPr>
                  <a:t> </a:t>
                </a:r>
              </a:p>
            </p:txBody>
          </p:sp>
        </mc:Fallback>
      </mc:AlternateContent>
      <p:sp>
        <p:nvSpPr>
          <p:cNvPr id="3" name="Content Placeholder 2"/>
          <p:cNvSpPr>
            <a:spLocks noGrp="1"/>
          </p:cNvSpPr>
          <p:nvPr>
            <p:ph idx="1"/>
          </p:nvPr>
        </p:nvSpPr>
        <p:spPr>
          <a:xfrm>
            <a:off x="838200" y="1752600"/>
            <a:ext cx="7790868" cy="4424363"/>
          </a:xfrm>
        </p:spPr>
        <p:txBody>
          <a:bodyPr>
            <a:normAutofit fontScale="85000" lnSpcReduction="20000"/>
          </a:bodyPr>
          <a:lstStyle/>
          <a:p>
            <a:r>
              <a:rPr lang="pt-BR" dirty="0" smtClean="0"/>
              <a:t>O GDE aproxima </a:t>
            </a:r>
            <a:r>
              <a:rPr lang="pt-BR" dirty="0"/>
              <a:t>o gradiente com apenas um </a:t>
            </a:r>
            <a:r>
              <a:rPr lang="pt-BR" dirty="0" smtClean="0"/>
              <a:t>exemplo fazendo com que as derivadas parciais se tornem ”</a:t>
            </a:r>
            <a:r>
              <a:rPr lang="pt-BR" i="1" dirty="0" smtClean="0"/>
              <a:t>ruidosas</a:t>
            </a:r>
            <a:r>
              <a:rPr lang="pt-BR" dirty="0" smtClean="0"/>
              <a:t>”, ou seja, a direção que o algoritmo toma à caminho do mínimo varia a cada atualização dos pesos.</a:t>
            </a:r>
            <a:endParaRPr lang="pt-BR" dirty="0"/>
          </a:p>
          <a:p>
            <a:r>
              <a:rPr lang="pt-BR" dirty="0" smtClean="0"/>
              <a:t>Esse problema dos gradientes “</a:t>
            </a:r>
            <a:r>
              <a:rPr lang="pt-BR" i="1" dirty="0" smtClean="0"/>
              <a:t>ruidosos</a:t>
            </a:r>
            <a:r>
              <a:rPr lang="pt-BR" dirty="0" smtClean="0"/>
              <a:t>” é mais acentuado em superfícies que se assemelham a </a:t>
            </a:r>
            <a:r>
              <a:rPr lang="pt-BR" b="1" i="1" dirty="0" smtClean="0"/>
              <a:t>ravinas</a:t>
            </a:r>
            <a:r>
              <a:rPr lang="pt-BR" dirty="0" smtClean="0"/>
              <a:t>, que são </a:t>
            </a:r>
            <a:r>
              <a:rPr lang="pt-BR" dirty="0"/>
              <a:t>áreas onde as curvas da superfície são muito mais abruptas em uma dimensão do que em </a:t>
            </a:r>
            <a:r>
              <a:rPr lang="pt-BR" dirty="0" smtClean="0"/>
              <a:t>outra.</a:t>
            </a:r>
          </a:p>
          <a:p>
            <a:r>
              <a:rPr lang="pt-BR" dirty="0" smtClean="0"/>
              <a:t>O GDE tem </a:t>
            </a:r>
            <a:r>
              <a:rPr lang="pt-BR" dirty="0"/>
              <a:t>problemas para </a:t>
            </a:r>
            <a:r>
              <a:rPr lang="pt-BR" dirty="0" smtClean="0"/>
              <a:t>caminhar em tais superfícies. </a:t>
            </a:r>
          </a:p>
          <a:p>
            <a:r>
              <a:rPr lang="pt-BR" dirty="0" smtClean="0"/>
              <a:t>Nessas superfícies, </a:t>
            </a:r>
            <a:r>
              <a:rPr lang="pt-BR" dirty="0"/>
              <a:t>o </a:t>
            </a:r>
            <a:r>
              <a:rPr lang="pt-BR" dirty="0" smtClean="0"/>
              <a:t>GDE oscila </a:t>
            </a:r>
            <a:r>
              <a:rPr lang="pt-BR" dirty="0"/>
              <a:t>ao longo das encostas da </a:t>
            </a:r>
            <a:r>
              <a:rPr lang="pt-BR" b="1" i="1" dirty="0" smtClean="0"/>
              <a:t>ravina</a:t>
            </a:r>
            <a:r>
              <a:rPr lang="pt-BR" dirty="0" smtClean="0"/>
              <a:t> (movimento de zig-zag), </a:t>
            </a:r>
            <a:r>
              <a:rPr lang="pt-BR" dirty="0"/>
              <a:t>enquanto faz um progresso </a:t>
            </a:r>
            <a:r>
              <a:rPr lang="pt-BR" dirty="0" smtClean="0"/>
              <a:t>lento e hesitante em </a:t>
            </a:r>
            <a:r>
              <a:rPr lang="pt-BR" dirty="0"/>
              <a:t>direção ao </a:t>
            </a:r>
            <a:r>
              <a:rPr lang="pt-BR" dirty="0" smtClean="0"/>
              <a:t>mínimo global, </a:t>
            </a:r>
            <a:r>
              <a:rPr lang="pt-BR" dirty="0"/>
              <a:t>como na </a:t>
            </a:r>
            <a:r>
              <a:rPr lang="pt-BR" dirty="0" smtClean="0"/>
              <a:t>figura ao lado.</a:t>
            </a:r>
          </a:p>
          <a:p>
            <a:r>
              <a:rPr lang="pt-BR" dirty="0" smtClean="0"/>
              <a:t>Como poderíamos mitigar esse problema?</a:t>
            </a:r>
            <a:endParaRPr lang="pt-BR" dirty="0"/>
          </a:p>
        </p:txBody>
      </p:sp>
      <p:pic>
        <p:nvPicPr>
          <p:cNvPr id="2050" name="Picture 2" descr="Creek Ravin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6095" y="1095126"/>
            <a:ext cx="3217782" cy="24125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8677971" y="3786094"/>
            <a:ext cx="3514029" cy="2730463"/>
            <a:chOff x="8677971" y="3786094"/>
            <a:chExt cx="3514029" cy="2730463"/>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7" name="TextBox 6"/>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3206520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39199"/>
                <a:ext cx="10515600" cy="876801"/>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Momentum</a:t>
                </a:r>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39199"/>
                <a:ext cx="10515600" cy="876801"/>
              </a:xfrm>
              <a:blipFill rotWithShape="0">
                <a:blip r:embed="rId3"/>
                <a:stretch>
                  <a:fillRect l="-2377" t="-11806" b="-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10947400" cy="5448300"/>
              </a:xfrm>
            </p:spPr>
            <p:txBody>
              <a:bodyPr>
                <a:normAutofit fontScale="77500" lnSpcReduction="20000"/>
              </a:bodyPr>
              <a:lstStyle/>
              <a:p>
                <a:r>
                  <a:rPr lang="pt-BR" dirty="0" smtClean="0"/>
                  <a:t>O </a:t>
                </a:r>
                <a:r>
                  <a:rPr lang="pt-BR" b="1" i="1" dirty="0" smtClean="0"/>
                  <a:t>algoritmo do momentum </a:t>
                </a:r>
                <a:r>
                  <a:rPr lang="pt-BR" dirty="0" smtClean="0"/>
                  <a:t>é um esquema de ajuste do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simples e que ajuda a acelerar a convergência do GDE e amortece </a:t>
                </a:r>
                <a:r>
                  <a:rPr lang="pt-BR" dirty="0"/>
                  <a:t>as </a:t>
                </a:r>
                <a:r>
                  <a:rPr lang="pt-BR" dirty="0" smtClean="0"/>
                  <a:t>oscilações.</a:t>
                </a:r>
              </a:p>
              <a:p>
                <a:r>
                  <a:rPr lang="pt-BR" dirty="0"/>
                  <a:t>O algoritmo</a:t>
                </a:r>
                <a:r>
                  <a:rPr lang="pt-BR" b="1" i="1" dirty="0"/>
                  <a:t> </a:t>
                </a:r>
                <a:r>
                  <a:rPr lang="pt-BR" dirty="0" smtClean="0"/>
                  <a:t>introduz </a:t>
                </a:r>
                <a:r>
                  <a:rPr lang="pt-BR" dirty="0"/>
                  <a:t>uma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que desempenha o papel da </a:t>
                </a:r>
                <a:r>
                  <a:rPr lang="pt-BR" b="1" i="1" dirty="0"/>
                  <a:t>velocidade</a:t>
                </a:r>
                <a:r>
                  <a:rPr lang="pt-BR" dirty="0"/>
                  <a:t>, ou seja, é a direção e a rapidez com que os parâmetros se movem através do </a:t>
                </a:r>
                <a:r>
                  <a:rPr lang="pt-BR" b="1" i="1" dirty="0"/>
                  <a:t>espaço de parâmetros</a:t>
                </a:r>
                <a:r>
                  <a:rPr lang="pt-BR" dirty="0" smtClean="0"/>
                  <a:t>.</a:t>
                </a:r>
              </a:p>
              <a:p>
                <a:r>
                  <a:rPr lang="pt-BR" dirty="0" smtClean="0"/>
                  <a:t>O algoritmo acelera a convergência e amortece </a:t>
                </a:r>
                <a:r>
                  <a:rPr lang="pt-BR" dirty="0"/>
                  <a:t>oscilações </a:t>
                </a:r>
                <a:r>
                  <a:rPr lang="pt-BR" dirty="0" smtClean="0"/>
                  <a:t>adicionando </a:t>
                </a:r>
                <a:r>
                  <a:rPr lang="pt-BR" dirty="0"/>
                  <a:t>uma </a:t>
                </a:r>
                <a:r>
                  <a:rPr lang="pt-BR" dirty="0" smtClean="0"/>
                  <a:t>fração,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a:t> </a:t>
                </a:r>
                <a:r>
                  <a:rPr lang="pt-BR" dirty="0" smtClean="0"/>
                  <a:t>(</a:t>
                </a:r>
                <a:r>
                  <a:rPr lang="pt-BR" b="1" i="1" dirty="0" smtClean="0"/>
                  <a:t>chamado de coeficiente </a:t>
                </a:r>
                <a:r>
                  <a:rPr lang="pt-BR" b="1" i="1" dirty="0"/>
                  <a:t>de </a:t>
                </a:r>
                <a:r>
                  <a:rPr lang="pt-BR" b="1" i="1" dirty="0" smtClean="0"/>
                  <a:t>momentum</a:t>
                </a:r>
                <a:r>
                  <a:rPr lang="pt-BR" dirty="0"/>
                  <a:t>), do vetor de </a:t>
                </a:r>
                <a:r>
                  <a:rPr lang="pt-BR" dirty="0" smtClean="0"/>
                  <a:t>atualização dos pesos </a:t>
                </a:r>
                <a:r>
                  <a:rPr lang="pt-BR" dirty="0"/>
                  <a:t>da </a:t>
                </a:r>
                <a:r>
                  <a:rPr lang="pt-BR" dirty="0" smtClean="0"/>
                  <a:t>iteração anterior </a:t>
                </a:r>
                <a:r>
                  <a:rPr lang="pt-BR" dirty="0"/>
                  <a:t>ao vetor de atualização atual</a:t>
                </a:r>
                <a:r>
                  <a:rPr lang="pt-BR" dirty="0" smtClean="0"/>
                  <a:t>:</a:t>
                </a:r>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smtClean="0">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b="0" i="0"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𝝂</m:t>
                      </m:r>
                    </m:oMath>
                  </m:oMathPara>
                </a14:m>
                <a:endParaRPr lang="pt-BR" b="1" dirty="0" smtClean="0">
                  <a:ea typeface="Cambria Math" panose="02040503050406030204" pitchFamily="18" charset="0"/>
                </a:endParaRPr>
              </a:p>
              <a:p>
                <a:r>
                  <a:rPr lang="pt-BR" dirty="0"/>
                  <a:t>Quanto maior </a:t>
                </a:r>
                <a:r>
                  <a:rPr lang="pt-BR" dirty="0" smtClean="0"/>
                  <a:t>for o valor de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smtClean="0"/>
                  <a:t>, maior será a influência de </a:t>
                </a:r>
                <a:r>
                  <a:rPr lang="pt-BR" dirty="0"/>
                  <a:t>gradientes </a:t>
                </a:r>
                <a:r>
                  <a:rPr lang="pt-BR" dirty="0" smtClean="0"/>
                  <a:t>anteriores na </a:t>
                </a:r>
                <a:r>
                  <a:rPr lang="pt-BR" dirty="0"/>
                  <a:t>direção atual.</a:t>
                </a:r>
              </a:p>
              <a:p>
                <a:r>
                  <a:rPr lang="pt-BR" dirty="0" smtClean="0"/>
                  <a:t>O algoritmo acumula </a:t>
                </a:r>
                <a:r>
                  <a:rPr lang="pt-BR" dirty="0"/>
                  <a:t>uma </a:t>
                </a:r>
                <a:r>
                  <a:rPr lang="pt-BR" b="1" i="1" dirty="0"/>
                  <a:t>média móvel exponencialmente decrescente de </a:t>
                </a:r>
                <a:r>
                  <a:rPr lang="pt-BR" b="1" i="1" dirty="0" smtClean="0"/>
                  <a:t>gradientes </a:t>
                </a:r>
                <a:r>
                  <a:rPr lang="pt-BR" b="1" i="1" dirty="0"/>
                  <a:t>anteriores </a:t>
                </a:r>
                <a:r>
                  <a:rPr lang="pt-BR" dirty="0"/>
                  <a:t>e, portanto, pode fornecer uma estimativa melhor, que está mais próxima da derivada parcial real do que os cálculos “</a:t>
                </a:r>
                <a:r>
                  <a:rPr lang="pt-BR" i="1" dirty="0"/>
                  <a:t>ruidosos</a:t>
                </a:r>
                <a:r>
                  <a:rPr lang="pt-BR" dirty="0"/>
                  <a:t>”.</a:t>
                </a:r>
              </a:p>
              <a:p>
                <a:pPr marL="0" indent="0">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𝝂</m:t>
                          </m:r>
                        </m:e>
                        <m: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𝑗</m:t>
                          </m:r>
                          <m:r>
                            <a:rPr lang="pt-BR" i="1">
                              <a:latin typeface="Cambria Math" panose="02040503050406030204" pitchFamily="18" charset="0"/>
                              <a:ea typeface="Cambria Math" panose="02040503050406030204" pitchFamily="18" charset="0"/>
                            </a:rPr>
                            <m:t>=0</m:t>
                          </m:r>
                        </m:sub>
                        <m:sup>
                          <m:r>
                            <a:rPr lang="pt-BR" i="1">
                              <a:latin typeface="Cambria Math" panose="02040503050406030204" pitchFamily="18" charset="0"/>
                              <a:ea typeface="Cambria Math" panose="02040503050406030204" pitchFamily="18" charset="0"/>
                            </a:rPr>
                            <m:t>𝑖</m:t>
                          </m:r>
                        </m:sup>
                        <m:e>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𝜇</m:t>
                              </m:r>
                            </m:e>
                            <m:sup>
                              <m: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𝑗</m:t>
                              </m:r>
                            </m:sup>
                          </m:sSup>
                        </m:e>
                      </m:nary>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10947400" cy="5448300"/>
              </a:xfrm>
              <a:blipFill rotWithShape="0">
                <a:blip r:embed="rId4"/>
                <a:stretch>
                  <a:fillRect l="-669" t="-2237"/>
                </a:stretch>
              </a:blipFill>
            </p:spPr>
            <p:txBody>
              <a:bodyPr/>
              <a:lstStyle/>
              <a:p>
                <a:r>
                  <a:rPr lang="pt-BR">
                    <a:noFill/>
                  </a:rPr>
                  <a:t> </a:t>
                </a:r>
              </a:p>
            </p:txBody>
          </p:sp>
        </mc:Fallback>
      </mc:AlternateContent>
    </p:spTree>
    <p:extLst>
      <p:ext uri="{BB962C8B-B14F-4D97-AF65-F5344CB8AC3E}">
        <p14:creationId xmlns:p14="http://schemas.microsoft.com/office/powerpoint/2010/main" val="8150936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49543"/>
                <a:ext cx="10515600" cy="813236"/>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49543"/>
                <a:ext cx="10515600" cy="813236"/>
              </a:xfrm>
              <a:blipFill rotWithShape="0">
                <a:blip r:embed="rId2"/>
                <a:stretch>
                  <a:fillRect l="-2377" t="-16418" b="-2835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11216"/>
                <a:ext cx="7696200" cy="5619783"/>
              </a:xfrm>
            </p:spPr>
            <p:txBody>
              <a:bodyPr>
                <a:normAutofit fontScale="77500" lnSpcReduction="20000"/>
              </a:bodyPr>
              <a:lstStyle/>
              <a:p>
                <a:r>
                  <a:rPr lang="pt-BR" dirty="0" smtClean="0"/>
                  <a:t>Ao </a:t>
                </a:r>
                <a:r>
                  <a:rPr lang="pt-BR" dirty="0"/>
                  <a:t>analisarmos a </a:t>
                </a:r>
                <a:r>
                  <a:rPr lang="pt-BR" dirty="0" smtClean="0"/>
                  <a:t>equação de atualização dos pesos, </a:t>
                </a:r>
                <a:r>
                  <a:rPr lang="pt-BR" dirty="0"/>
                  <a:t>vemos que </a:t>
                </a:r>
                <a:r>
                  <a:rPr lang="pt-BR" dirty="0" smtClean="0"/>
                  <a:t>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faz com que a atualização seja maior para dimensões cujos gradientes apontam nas mesmas direções e reduz atualizações para dimensões cujos gradientes mudam de direção. Como resultado, temos convergência mais rápida e oscilação reduzida</a:t>
                </a:r>
                <a:r>
                  <a:rPr lang="pt-BR" dirty="0" smtClean="0"/>
                  <a:t>.</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𝝂</m:t>
                      </m:r>
                    </m:oMath>
                  </m:oMathPara>
                </a14:m>
                <a:endParaRPr lang="pt-BR" dirty="0"/>
              </a:p>
              <a:p>
                <a:r>
                  <a:rPr lang="pt-BR" dirty="0"/>
                  <a:t>O efeito do </a:t>
                </a:r>
                <a:r>
                  <a:rPr lang="pt-BR" dirty="0" smtClean="0"/>
                  <a:t>algoritmo do momentum no GDE é </a:t>
                </a:r>
                <a:r>
                  <a:rPr lang="pt-BR" dirty="0"/>
                  <a:t>ilustrado na figura ao lado</a:t>
                </a:r>
                <a:r>
                  <a:rPr lang="pt-BR" dirty="0" smtClean="0"/>
                  <a:t>.</a:t>
                </a:r>
              </a:p>
              <a:p>
                <a:r>
                  <a:rPr lang="pt-BR" dirty="0" smtClean="0"/>
                  <a:t>Curiosidade, o </a:t>
                </a:r>
                <a:r>
                  <a:rPr lang="pt-BR" dirty="0"/>
                  <a:t>nome </a:t>
                </a:r>
                <a:r>
                  <a:rPr lang="pt-BR" b="1" i="1" dirty="0"/>
                  <a:t>momentum</a:t>
                </a:r>
                <a:r>
                  <a:rPr lang="pt-BR" dirty="0"/>
                  <a:t> deriva de uma analogia </a:t>
                </a:r>
                <a:r>
                  <a:rPr lang="pt-BR" dirty="0" smtClean="0"/>
                  <a:t>com a física</a:t>
                </a:r>
                <a:r>
                  <a:rPr lang="pt-BR" dirty="0"/>
                  <a:t>, em que o </a:t>
                </a:r>
                <a:r>
                  <a:rPr lang="pt-BR" b="1" i="1" dirty="0"/>
                  <a:t>gradiente negativo </a:t>
                </a:r>
                <a:r>
                  <a:rPr lang="pt-BR" dirty="0"/>
                  <a:t>é uma força que move uma </a:t>
                </a:r>
                <a:r>
                  <a:rPr lang="pt-BR" b="1" i="1" dirty="0"/>
                  <a:t>partícula</a:t>
                </a:r>
                <a:r>
                  <a:rPr lang="pt-BR" dirty="0"/>
                  <a:t> através do </a:t>
                </a:r>
                <a:r>
                  <a:rPr lang="pt-BR" b="1" i="1" dirty="0"/>
                  <a:t>espaço de parâmetros</a:t>
                </a:r>
                <a:r>
                  <a:rPr lang="pt-BR" dirty="0"/>
                  <a:t>, de acordo com as leis de movimento de </a:t>
                </a:r>
                <a:r>
                  <a:rPr lang="pt-BR" dirty="0" smtClean="0"/>
                  <a:t>Newton.</a:t>
                </a:r>
              </a:p>
              <a:p>
                <a:r>
                  <a:rPr lang="pt-BR" dirty="0" smtClean="0"/>
                  <a:t>Em física, </a:t>
                </a:r>
                <a:r>
                  <a:rPr lang="pt-BR" b="1" i="1" dirty="0" smtClean="0"/>
                  <a:t>momentum</a:t>
                </a:r>
                <a:r>
                  <a:rPr lang="pt-BR" dirty="0" smtClean="0"/>
                  <a:t> é igual a massa </a:t>
                </a:r>
                <a:r>
                  <a:rPr lang="pt-BR" dirty="0"/>
                  <a:t>vezes </a:t>
                </a:r>
                <a:r>
                  <a:rPr lang="pt-BR" dirty="0" smtClean="0"/>
                  <a:t>a velocidade de uma partícula. </a:t>
                </a:r>
                <a:r>
                  <a:rPr lang="pt-BR" dirty="0"/>
                  <a:t>No </a:t>
                </a:r>
                <a:r>
                  <a:rPr lang="pt-BR" b="1" i="1" dirty="0"/>
                  <a:t>algoritmo </a:t>
                </a:r>
                <a:r>
                  <a:rPr lang="pt-BR" b="1" i="1" dirty="0" smtClean="0"/>
                  <a:t>do momentum</a:t>
                </a:r>
                <a:r>
                  <a:rPr lang="pt-BR" dirty="0"/>
                  <a:t>, </a:t>
                </a:r>
                <a:r>
                  <a:rPr lang="pt-BR" dirty="0" smtClean="0"/>
                  <a:t>assumimos </a:t>
                </a:r>
                <a:r>
                  <a:rPr lang="pt-BR" dirty="0"/>
                  <a:t>massa unitária, então o vetor </a:t>
                </a:r>
                <a:r>
                  <a:rPr lang="pt-BR" b="1" i="1" dirty="0"/>
                  <a:t>velocidade</a:t>
                </a:r>
                <a:r>
                  <a:rPr lang="pt-BR" dirty="0"/>
                  <a:t>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smtClean="0"/>
                  <a:t> </a:t>
                </a:r>
                <a:r>
                  <a:rPr lang="pt-BR" dirty="0"/>
                  <a:t>também pode ser considerado como o momentum da partícula.</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11216"/>
                <a:ext cx="7696200" cy="5619783"/>
              </a:xfrm>
              <a:blipFill rotWithShape="0">
                <a:blip r:embed="rId3"/>
                <a:stretch>
                  <a:fillRect l="-951" t="-2169" r="-872"/>
                </a:stretch>
              </a:blipFill>
            </p:spPr>
            <p:txBody>
              <a:bodyPr/>
              <a:lstStyle/>
              <a:p>
                <a:r>
                  <a:rPr lang="pt-BR">
                    <a:noFill/>
                  </a:rPr>
                  <a:t> </a:t>
                </a:r>
              </a:p>
            </p:txBody>
          </p:sp>
        </mc:Fallback>
      </mc:AlternateContent>
      <p:grpSp>
        <p:nvGrpSpPr>
          <p:cNvPr id="4" name="Group 3"/>
          <p:cNvGrpSpPr/>
          <p:nvPr/>
        </p:nvGrpSpPr>
        <p:grpSpPr>
          <a:xfrm>
            <a:off x="8534400" y="4033043"/>
            <a:ext cx="3560604" cy="2734050"/>
            <a:chOff x="8534400" y="4033043"/>
            <a:chExt cx="3560604" cy="273405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0" y="4281480"/>
              <a:ext cx="3560604" cy="2485613"/>
            </a:xfrm>
            <a:prstGeom prst="rect">
              <a:avLst/>
            </a:prstGeom>
          </p:spPr>
        </p:pic>
        <p:sp>
          <p:nvSpPr>
            <p:cNvPr id="6" name="TextBox 5"/>
            <p:cNvSpPr txBox="1"/>
            <p:nvPr/>
          </p:nvSpPr>
          <p:spPr>
            <a:xfrm>
              <a:off x="8963526" y="4033043"/>
              <a:ext cx="2929268" cy="646331"/>
            </a:xfrm>
            <a:prstGeom prst="rect">
              <a:avLst/>
            </a:prstGeom>
            <a:noFill/>
          </p:spPr>
          <p:txBody>
            <a:bodyPr wrap="square" rtlCol="0">
              <a:spAutoFit/>
            </a:bodyPr>
            <a:lstStyle/>
            <a:p>
              <a:pPr algn="ctr"/>
              <a:r>
                <a:rPr lang="pt-BR" dirty="0" smtClean="0"/>
                <a:t>Gradiente Descendente Estocástico com Momentum</a:t>
              </a:r>
              <a:endParaRPr lang="pt-BR" dirty="0"/>
            </a:p>
          </p:txBody>
        </p:sp>
      </p:grpSp>
      <p:grpSp>
        <p:nvGrpSpPr>
          <p:cNvPr id="7" name="Group 6"/>
          <p:cNvGrpSpPr/>
          <p:nvPr/>
        </p:nvGrpSpPr>
        <p:grpSpPr>
          <a:xfrm>
            <a:off x="8534400" y="1178361"/>
            <a:ext cx="3514029" cy="2730463"/>
            <a:chOff x="8677971" y="3786094"/>
            <a:chExt cx="3514029" cy="2730463"/>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9" name="TextBox 8"/>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95111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73026"/>
            <a:ext cx="11607800" cy="772666"/>
          </a:xfrm>
        </p:spPr>
        <p:txBody>
          <a:bodyPr/>
          <a:lstStyle/>
          <a:p>
            <a:r>
              <a:rPr lang="pt-BR" dirty="0"/>
              <a:t>Implementação: </a:t>
            </a:r>
            <a:r>
              <a:rPr lang="pt-BR" dirty="0" smtClean="0"/>
              <a:t>GDE com Momentum</a:t>
            </a:r>
            <a:endParaRPr lang="pt-BR"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6112" t="7222" r="9721" b="3889"/>
          <a:stretch/>
        </p:blipFill>
        <p:spPr>
          <a:xfrm>
            <a:off x="7816260" y="4201333"/>
            <a:ext cx="4261440" cy="2250265"/>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389" t="6945" r="6388" b="3888"/>
          <a:stretch/>
        </p:blipFill>
        <p:spPr>
          <a:xfrm>
            <a:off x="5453454" y="4199817"/>
            <a:ext cx="2303843" cy="222751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6944" r="9167" b="2500"/>
          <a:stretch/>
        </p:blipFill>
        <p:spPr>
          <a:xfrm>
            <a:off x="3121557" y="4220089"/>
            <a:ext cx="2238358" cy="2231510"/>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7361" t="6944" r="9445" b="3889"/>
          <a:stretch/>
        </p:blipFill>
        <p:spPr>
          <a:xfrm>
            <a:off x="7816260" y="1302545"/>
            <a:ext cx="4261440" cy="228367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667" t="6944" r="6111" b="3889"/>
          <a:stretch/>
        </p:blipFill>
        <p:spPr>
          <a:xfrm>
            <a:off x="5453454" y="1358900"/>
            <a:ext cx="2303843" cy="2227510"/>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t="7466" r="9439" b="2813"/>
          <a:stretch/>
        </p:blipFill>
        <p:spPr>
          <a:xfrm>
            <a:off x="3111571" y="1358900"/>
            <a:ext cx="2248343" cy="2227509"/>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18651" t="14484" r="7143" b="11508"/>
          <a:stretch/>
        </p:blipFill>
        <p:spPr>
          <a:xfrm>
            <a:off x="237023" y="2236503"/>
            <a:ext cx="2781008" cy="2773572"/>
          </a:xfrm>
          <a:prstGeom prst="rect">
            <a:avLst/>
          </a:prstGeom>
        </p:spPr>
      </p:pic>
      <p:sp>
        <p:nvSpPr>
          <p:cNvPr id="14" name="Rectangle 13"/>
          <p:cNvSpPr/>
          <p:nvPr/>
        </p:nvSpPr>
        <p:spPr>
          <a:xfrm>
            <a:off x="665212" y="5511694"/>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3.0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5" name="TextBox 14"/>
          <p:cNvSpPr txBox="1"/>
          <p:nvPr/>
        </p:nvSpPr>
        <p:spPr>
          <a:xfrm>
            <a:off x="4918064" y="6424268"/>
            <a:ext cx="6080136" cy="369332"/>
          </a:xfrm>
          <a:prstGeom prst="rect">
            <a:avLst/>
          </a:prstGeom>
          <a:noFill/>
        </p:spPr>
        <p:txBody>
          <a:bodyPr wrap="square" rtlCol="0">
            <a:spAutoFit/>
          </a:bodyPr>
          <a:lstStyle/>
          <a:p>
            <a:r>
              <a:rPr lang="pt-BR" u="sng" dirty="0" smtClean="0">
                <a:solidFill>
                  <a:srgbClr val="00B0F0"/>
                </a:solidFill>
              </a:rPr>
              <a:t>Exemplo: </a:t>
            </a:r>
            <a:r>
              <a:rPr lang="pt-BR" u="sng" dirty="0">
                <a:solidFill>
                  <a:srgbClr val="00B0F0"/>
                </a:solidFill>
              </a:rPr>
              <a:t>stocastic_gradient_descent_with_momentum.ipynb</a:t>
            </a:r>
          </a:p>
        </p:txBody>
      </p:sp>
      <mc:AlternateContent xmlns:mc="http://schemas.openxmlformats.org/markup-compatibility/2006" xmlns:a14="http://schemas.microsoft.com/office/drawing/2010/main">
        <mc:Choice Requires="a14">
          <p:sp>
            <p:nvSpPr>
              <p:cNvPr id="16" name="TextBox 15"/>
              <p:cNvSpPr txBox="1"/>
              <p:nvPr/>
            </p:nvSpPr>
            <p:spPr>
              <a:xfrm>
                <a:off x="6931797" y="892427"/>
                <a:ext cx="12065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=0.02</m:t>
                      </m:r>
                    </m:oMath>
                  </m:oMathPara>
                </a14:m>
                <a:endParaRPr lang="pt-BR"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31797" y="892427"/>
                <a:ext cx="1206500"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73395" y="3730097"/>
                <a:ext cx="212330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 </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=0.5</m:t>
                      </m:r>
                    </m:oMath>
                  </m:oMathPara>
                </a14:m>
                <a:endParaRPr lang="pt-BR" i="1" dirty="0"/>
              </a:p>
            </p:txBody>
          </p:sp>
        </mc:Choice>
        <mc:Fallback xmlns="">
          <p:sp>
            <p:nvSpPr>
              <p:cNvPr id="17" name="TextBox 16"/>
              <p:cNvSpPr txBox="1">
                <a:spLocks noRot="1" noChangeAspect="1" noMove="1" noResize="1" noEditPoints="1" noAdjustHandles="1" noChangeArrowheads="1" noChangeShapeType="1" noTextEdit="1"/>
              </p:cNvSpPr>
              <p:nvPr/>
            </p:nvSpPr>
            <p:spPr>
              <a:xfrm>
                <a:off x="6473395" y="3730097"/>
                <a:ext cx="2123303" cy="369332"/>
              </a:xfrm>
              <a:prstGeom prst="rect">
                <a:avLst/>
              </a:prstGeom>
              <a:blipFill rotWithShape="0">
                <a:blip r:embed="rId10"/>
                <a:stretch>
                  <a:fillRect b="-5000"/>
                </a:stretch>
              </a:blipFill>
            </p:spPr>
            <p:txBody>
              <a:bodyPr/>
              <a:lstStyle/>
              <a:p>
                <a:r>
                  <a:rPr lang="pt-BR">
                    <a:noFill/>
                  </a:rPr>
                  <a:t> </a:t>
                </a:r>
              </a:p>
            </p:txBody>
          </p:sp>
        </mc:Fallback>
      </mc:AlternateContent>
    </p:spTree>
    <p:extLst>
      <p:ext uri="{BB962C8B-B14F-4D97-AF65-F5344CB8AC3E}">
        <p14:creationId xmlns:p14="http://schemas.microsoft.com/office/powerpoint/2010/main" val="2325829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spTree>
    <p:extLst>
      <p:ext uri="{BB962C8B-B14F-4D97-AF65-F5344CB8AC3E}">
        <p14:creationId xmlns:p14="http://schemas.microsoft.com/office/powerpoint/2010/main" val="1509943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Recapitulando</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pt-BR" dirty="0" smtClean="0"/>
                  <a:t>Discutimos sobre o vetor gradiente.</a:t>
                </a:r>
              </a:p>
              <a:p>
                <a:r>
                  <a:rPr lang="pt-BR" dirty="0" smtClean="0"/>
                  <a:t>Aprendemos dois algoritmos que usam o vetor </a:t>
                </a:r>
                <a:r>
                  <a:rPr lang="pt-BR" dirty="0"/>
                  <a:t>gradiente </a:t>
                </a:r>
                <a:r>
                  <a:rPr lang="pt-BR" dirty="0" smtClean="0"/>
                  <a:t>para a resolução de problemas de otimização.</a:t>
                </a:r>
              </a:p>
              <a:p>
                <a:r>
                  <a:rPr lang="pt-BR" dirty="0" smtClean="0"/>
                  <a:t>Vimos as três versões do gradiente descendente, como implementá-las em Python e as comparamos</a:t>
                </a:r>
                <a:r>
                  <a:rPr lang="pt-BR" dirty="0" smtClean="0"/>
                  <a:t>.</a:t>
                </a:r>
              </a:p>
              <a:p>
                <a:r>
                  <a:rPr lang="pt-BR" dirty="0" smtClean="0"/>
                  <a:t>Nesta parte, discutiremos o quão importante é o ajuste do passo de aprendizagem,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smtClean="0"/>
                  <a:t>.</a:t>
                </a:r>
                <a:endParaRPr lang="pt-BR" dirty="0" smtClean="0"/>
              </a:p>
              <a:p>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pt-BR">
                    <a:noFill/>
                  </a:rPr>
                  <a:t> </a:t>
                </a:r>
              </a:p>
            </p:txBody>
          </p:sp>
        </mc:Fallback>
      </mc:AlternateContent>
    </p:spTree>
    <p:extLst>
      <p:ext uri="{BB962C8B-B14F-4D97-AF65-F5344CB8AC3E}">
        <p14:creationId xmlns:p14="http://schemas.microsoft.com/office/powerpoint/2010/main" val="30577712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838200" y="225425"/>
                <a:ext cx="10922000" cy="1325563"/>
              </a:xfrm>
            </p:spPr>
            <p:txBody>
              <a:bodyPr/>
              <a:lstStyle/>
              <a:p>
                <a:r>
                  <a:rPr lang="pt-BR" dirty="0" smtClean="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a:t>
                </a:r>
                <a:r>
                  <a:rPr lang="pt-BR" dirty="0" smtClean="0"/>
                  <a:t>Taxa </a:t>
                </a:r>
                <a:r>
                  <a:rPr lang="pt-BR" dirty="0"/>
                  <a:t>de </a:t>
                </a:r>
                <a:r>
                  <a:rPr lang="pt-BR" dirty="0" smtClean="0"/>
                  <a:t>Aprendizagem</a:t>
                </a:r>
                <a:endParaRPr lang="pt-BR" dirty="0"/>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838200" y="225425"/>
                <a:ext cx="10922000" cy="1325563"/>
              </a:xfrm>
              <a:blipFill rotWithShape="0">
                <a:blip r:embed="rId3"/>
                <a:stretch>
                  <a:fillRect l="-2289" t="-13364" r="-1340" b="-21198"/>
                </a:stretch>
              </a:blipFill>
            </p:spPr>
            <p:txBody>
              <a:bodyPr/>
              <a:lstStyle/>
              <a:p>
                <a:r>
                  <a:rPr lang="pt-BR">
                    <a:noFill/>
                  </a:rPr>
                  <a:t> </a:t>
                </a:r>
              </a:p>
            </p:txBody>
          </p:sp>
        </mc:Fallback>
      </mc:AlternateContent>
      <p:sp>
        <p:nvSpPr>
          <p:cNvPr id="3" name="Content Placeholder 2"/>
          <p:cNvSpPr>
            <a:spLocks noGrp="1"/>
          </p:cNvSpPr>
          <p:nvPr>
            <p:ph idx="1"/>
          </p:nvPr>
        </p:nvSpPr>
        <p:spPr>
          <a:xfrm>
            <a:off x="838200" y="1825624"/>
            <a:ext cx="10922000" cy="4765675"/>
          </a:xfrm>
        </p:spPr>
        <p:txBody>
          <a:bodyPr>
            <a:normAutofit lnSpcReduction="10000"/>
          </a:bodyPr>
          <a:lstStyle/>
          <a:p>
            <a:r>
              <a:rPr lang="pt-BR" dirty="0"/>
              <a:t>No treinamento </a:t>
            </a:r>
            <a:r>
              <a:rPr lang="pt-BR" dirty="0" smtClean="0"/>
              <a:t>com o gradiente descendente, </a:t>
            </a:r>
            <a:r>
              <a:rPr lang="pt-BR" dirty="0"/>
              <a:t>geralmente é útil </a:t>
            </a:r>
            <a:r>
              <a:rPr lang="pt-BR" dirty="0" smtClean="0"/>
              <a:t>diminuir a </a:t>
            </a:r>
            <a:r>
              <a:rPr lang="pt-BR" dirty="0"/>
              <a:t>taxa de aprendizado ao longo do tempo</a:t>
            </a:r>
            <a:r>
              <a:rPr lang="pt-BR" dirty="0" smtClean="0"/>
              <a:t>.</a:t>
            </a:r>
          </a:p>
          <a:p>
            <a:r>
              <a:rPr lang="pt-BR" dirty="0"/>
              <a:t>Uma boa intuição para se ter em mente é que, com uma alta taxa de </a:t>
            </a:r>
            <a:r>
              <a:rPr lang="pt-BR" dirty="0" smtClean="0"/>
              <a:t>aprendizado o </a:t>
            </a:r>
            <a:r>
              <a:rPr lang="pt-BR" dirty="0"/>
              <a:t>vetor de </a:t>
            </a:r>
            <a:r>
              <a:rPr lang="pt-BR" dirty="0" smtClean="0"/>
              <a:t>pesos “oscila” ou “pula” caoticamente</a:t>
            </a:r>
            <a:r>
              <a:rPr lang="pt-BR" dirty="0"/>
              <a:t>, incapaz </a:t>
            </a:r>
            <a:r>
              <a:rPr lang="pt-BR" dirty="0" smtClean="0"/>
              <a:t>de convergir para áreas mais profundas, </a:t>
            </a:r>
            <a:r>
              <a:rPr lang="pt-BR" dirty="0"/>
              <a:t>porém </a:t>
            </a:r>
            <a:r>
              <a:rPr lang="pt-BR" dirty="0" smtClean="0"/>
              <a:t>mais estreitas</a:t>
            </a:r>
            <a:r>
              <a:rPr lang="pt-BR" dirty="0"/>
              <a:t>, </a:t>
            </a:r>
            <a:r>
              <a:rPr lang="pt-BR" dirty="0" smtClean="0"/>
              <a:t>da superfície de erro. </a:t>
            </a:r>
          </a:p>
          <a:p>
            <a:r>
              <a:rPr lang="pt-BR" dirty="0" smtClean="0"/>
              <a:t>Saber </a:t>
            </a:r>
            <a:r>
              <a:rPr lang="pt-BR" dirty="0"/>
              <a:t>quando diminuir a taxa de aprendizagem pode ser complicado: </a:t>
            </a:r>
            <a:endParaRPr lang="pt-BR" dirty="0" smtClean="0"/>
          </a:p>
          <a:p>
            <a:pPr lvl="1">
              <a:buFont typeface="Wingdings" panose="05000000000000000000" pitchFamily="2" charset="2"/>
              <a:buChar char="§"/>
            </a:pPr>
            <a:r>
              <a:rPr lang="pt-BR" dirty="0"/>
              <a:t>S</a:t>
            </a:r>
            <a:r>
              <a:rPr lang="pt-BR" dirty="0" smtClean="0"/>
              <a:t>e diminuirmos um grande passo lentamente, estaremos desperdiçando tempo saltando </a:t>
            </a:r>
            <a:r>
              <a:rPr lang="pt-BR" dirty="0"/>
              <a:t>caoticamente </a:t>
            </a:r>
            <a:r>
              <a:rPr lang="pt-BR" dirty="0" smtClean="0"/>
              <a:t>com </a:t>
            </a:r>
            <a:r>
              <a:rPr lang="pt-BR" dirty="0"/>
              <a:t>pouca melhoria por um longo tempo. </a:t>
            </a:r>
            <a:endParaRPr lang="pt-BR" dirty="0" smtClean="0"/>
          </a:p>
          <a:p>
            <a:pPr lvl="1">
              <a:buFont typeface="Wingdings" panose="05000000000000000000" pitchFamily="2" charset="2"/>
              <a:buChar char="§"/>
            </a:pPr>
            <a:r>
              <a:rPr lang="pt-BR" dirty="0" smtClean="0"/>
              <a:t>Por outro lado, se diminuirmos o passo </a:t>
            </a:r>
            <a:r>
              <a:rPr lang="pt-BR" dirty="0"/>
              <a:t>de forma muito </a:t>
            </a:r>
            <a:r>
              <a:rPr lang="pt-BR" dirty="0" smtClean="0"/>
              <a:t>agressiva, </a:t>
            </a:r>
            <a:r>
              <a:rPr lang="pt-BR" dirty="0"/>
              <a:t>o </a:t>
            </a:r>
            <a:r>
              <a:rPr lang="pt-BR" dirty="0" smtClean="0"/>
              <a:t>modelo irá parar de aprender muito rapidamente, pois o passo vai fazer com que o gradiente diminua rapidamente, incapacitando-o </a:t>
            </a:r>
            <a:r>
              <a:rPr lang="pt-BR" dirty="0"/>
              <a:t>de alcançar </a:t>
            </a:r>
            <a:r>
              <a:rPr lang="pt-BR" dirty="0" smtClean="0"/>
              <a:t>o mínimo.</a:t>
            </a:r>
            <a:endParaRPr lang="pt-BR" dirty="0"/>
          </a:p>
        </p:txBody>
      </p:sp>
    </p:spTree>
    <p:extLst>
      <p:ext uri="{BB962C8B-B14F-4D97-AF65-F5344CB8AC3E}">
        <p14:creationId xmlns:p14="http://schemas.microsoft.com/office/powerpoint/2010/main" val="7529780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838200" y="212725"/>
                <a:ext cx="110363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a:t>
                </a:r>
                <a:r>
                  <a:rPr lang="pt-BR" dirty="0" smtClean="0"/>
                  <a:t>Taxa </a:t>
                </a:r>
                <a:r>
                  <a:rPr lang="pt-BR" dirty="0"/>
                  <a:t>de </a:t>
                </a:r>
                <a:r>
                  <a:rPr lang="pt-BR" dirty="0" smtClean="0"/>
                  <a:t>Aprendizagem</a:t>
                </a:r>
                <a:endParaRPr lang="pt-BR" dirty="0"/>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838200" y="212725"/>
                <a:ext cx="11036300" cy="1325563"/>
              </a:xfrm>
              <a:blipFill rotWithShape="0">
                <a:blip r:embed="rId2"/>
                <a:stretch>
                  <a:fillRect l="-2265" t="-13364" r="-276"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37900" cy="4816475"/>
              </a:xfrm>
            </p:spPr>
            <p:txBody>
              <a:bodyPr>
                <a:normAutofit fontScale="85000" lnSpcReduction="20000"/>
              </a:bodyPr>
              <a:lstStyle/>
              <a:p>
                <a:r>
                  <a:rPr lang="pt-BR" dirty="0" smtClean="0"/>
                  <a:t>Os três </a:t>
                </a:r>
                <a:r>
                  <a:rPr lang="pt-BR" dirty="0"/>
                  <a:t>tipos </a:t>
                </a:r>
                <a:r>
                  <a:rPr lang="pt-BR" dirty="0" smtClean="0"/>
                  <a:t>mais comuns </a:t>
                </a:r>
                <a:r>
                  <a:rPr lang="pt-BR" dirty="0"/>
                  <a:t>de implementação da redução programada da taxa de </a:t>
                </a:r>
                <a:r>
                  <a:rPr lang="pt-BR" dirty="0" smtClean="0"/>
                  <a:t>aprendizagem são:</a:t>
                </a:r>
              </a:p>
              <a:p>
                <a:pPr lvl="1">
                  <a:buFont typeface="Wingdings" panose="05000000000000000000" pitchFamily="2" charset="2"/>
                  <a:buChar char="§"/>
                </a:pPr>
                <a:r>
                  <a:rPr lang="pt-BR" b="1" dirty="0" smtClean="0"/>
                  <a:t>Decaimento gradual</a:t>
                </a:r>
                <a:r>
                  <a:rPr lang="pt-BR" dirty="0" smtClean="0"/>
                  <a:t>: também conhecido como decaimento </a:t>
                </a:r>
                <a:r>
                  <a:rPr lang="pt-BR" dirty="0"/>
                  <a:t>por etapas ou </a:t>
                </a:r>
                <a:r>
                  <a:rPr lang="pt-BR" dirty="0" smtClean="0"/>
                  <a:t>por degraus. Ele reduz </a:t>
                </a:r>
                <a:r>
                  <a:rPr lang="pt-BR" dirty="0"/>
                  <a:t>a taxa de </a:t>
                </a:r>
                <a:r>
                  <a:rPr lang="pt-BR" dirty="0" smtClean="0"/>
                  <a:t>aprendizagem </a:t>
                </a:r>
                <a:r>
                  <a:rPr lang="pt-BR" dirty="0"/>
                  <a:t>de algum fator a cada número pré-definido de iterações ou épocas. Os valores típicos </a:t>
                </a:r>
                <a:r>
                  <a:rPr lang="pt-BR" dirty="0" smtClean="0"/>
                  <a:t>utilizados </a:t>
                </a:r>
                <a:r>
                  <a:rPr lang="pt-BR" dirty="0"/>
                  <a:t>para reduzir a taxa de aprendizado </a:t>
                </a:r>
                <a:r>
                  <a:rPr lang="pt-BR" dirty="0" smtClean="0"/>
                  <a:t>são </a:t>
                </a:r>
                <a14:m>
                  <m:oMath xmlns:m="http://schemas.openxmlformats.org/officeDocument/2006/math">
                    <m:r>
                      <a:rPr lang="pt-BR" i="1">
                        <a:latin typeface="Cambria Math" panose="02040503050406030204" pitchFamily="18" charset="0"/>
                      </a:rPr>
                      <m:t>0.5</m:t>
                    </m:r>
                  </m:oMath>
                </a14:m>
                <a:r>
                  <a:rPr lang="pt-BR" dirty="0" smtClean="0"/>
                  <a:t> </a:t>
                </a:r>
                <a:r>
                  <a:rPr lang="pt-BR" dirty="0"/>
                  <a:t>a cada número pré-definido de épocas. Esses números dependem muito do tipo de problema e do modelo. </a:t>
                </a:r>
                <a:endParaRPr lang="pt-BR" dirty="0" smtClean="0"/>
              </a:p>
              <a:p>
                <a:pPr lvl="1">
                  <a:buFont typeface="Wingdings" panose="05000000000000000000" pitchFamily="2" charset="2"/>
                  <a:buChar char="§"/>
                </a:pPr>
                <a:r>
                  <a:rPr lang="pt-BR" b="1" dirty="0" smtClean="0"/>
                  <a:t>Decaimento exponencial</a:t>
                </a:r>
                <a:r>
                  <a:rPr lang="pt-BR" dirty="0" smtClean="0"/>
                  <a:t>: </a:t>
                </a:r>
                <a:r>
                  <a:rPr lang="pt-BR" dirty="0"/>
                  <a:t>tem a forma </a:t>
                </a:r>
                <a:r>
                  <a:rPr lang="pt-BR" dirty="0" smtClean="0"/>
                  <a:t>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0</m:t>
                        </m:r>
                      </m:sub>
                    </m:sSub>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𝑒</m:t>
                        </m:r>
                      </m:e>
                      <m:sup>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𝑘𝑡</m:t>
                        </m:r>
                      </m:sup>
                    </m:sSup>
                  </m:oMath>
                </a14:m>
                <a:r>
                  <a:rPr lang="pt-BR" dirty="0" smtClean="0"/>
                  <a:t>, </a:t>
                </a: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a:t>
                </a:r>
                <a:r>
                  <a:rPr lang="pt-BR" dirty="0"/>
                  <a:t>são 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 (mas você também pode usar unidades de épocas</a:t>
                </a:r>
                <a:r>
                  <a:rPr lang="pt-BR" dirty="0" smtClean="0"/>
                  <a:t>).</a:t>
                </a:r>
              </a:p>
              <a:p>
                <a:pPr lvl="1">
                  <a:buFont typeface="Wingdings" panose="05000000000000000000" pitchFamily="2" charset="2"/>
                  <a:buChar char="§"/>
                </a:pPr>
                <a:r>
                  <a:rPr lang="pt-BR" b="1" dirty="0"/>
                  <a:t>D</a:t>
                </a:r>
                <a:r>
                  <a:rPr lang="pt-BR" b="1" dirty="0" smtClean="0"/>
                  <a:t>ecaimento </a:t>
                </a:r>
                <a14:m>
                  <m:oMath xmlns:m="http://schemas.openxmlformats.org/officeDocument/2006/math">
                    <m:f>
                      <m:fPr>
                        <m:type m:val="skw"/>
                        <m:ctrlPr>
                          <a:rPr lang="pt-BR" b="1" i="1" smtClean="0">
                            <a:latin typeface="Cambria Math" panose="02040503050406030204" pitchFamily="18" charset="0"/>
                          </a:rPr>
                        </m:ctrlPr>
                      </m:fPr>
                      <m:num>
                        <m:r>
                          <a:rPr lang="pt-BR" b="1" i="1" smtClean="0">
                            <a:latin typeface="Cambria Math" panose="02040503050406030204" pitchFamily="18" charset="0"/>
                          </a:rPr>
                          <m:t>𝟏</m:t>
                        </m:r>
                      </m:num>
                      <m:den>
                        <m:r>
                          <a:rPr lang="pt-BR" b="1" i="1" smtClean="0">
                            <a:latin typeface="Cambria Math" panose="02040503050406030204" pitchFamily="18" charset="0"/>
                          </a:rPr>
                          <m:t>𝒕</m:t>
                        </m:r>
                      </m:den>
                    </m:f>
                  </m:oMath>
                </a14:m>
                <a:r>
                  <a:rPr lang="pt-BR" dirty="0" smtClean="0"/>
                  <a:t>:  </a:t>
                </a:r>
                <a:r>
                  <a:rPr lang="pt-BR" dirty="0"/>
                  <a:t>tem a forma 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f>
                      <m:fPr>
                        <m:type m:val="skw"/>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num>
                      <m:den>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𝑘𝑡</m:t>
                            </m:r>
                          </m:e>
                        </m:d>
                      </m:den>
                    </m:f>
                  </m:oMath>
                </a14:m>
                <a:r>
                  <a:rPr lang="pt-BR" dirty="0" smtClean="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são </a:t>
                </a:r>
                <a14:m>
                  <m:oMath xmlns:m="http://schemas.openxmlformats.org/officeDocument/2006/math">
                    <m:r>
                      <a:rPr lang="pt-BR" i="1">
                        <a:latin typeface="Cambria Math" panose="02040503050406030204" pitchFamily="18" charset="0"/>
                        <a:ea typeface="Cambria Math" panose="02040503050406030204" pitchFamily="18" charset="0"/>
                      </a:rPr>
                      <m:t>𝑘</m:t>
                    </m:r>
                    <m:r>
                      <a:rPr lang="pt-BR" i="1">
                        <a:latin typeface="Cambria Math" panose="02040503050406030204" pitchFamily="18" charset="0"/>
                        <a:ea typeface="Cambria Math" panose="02040503050406030204" pitchFamily="18" charset="0"/>
                      </a:rPr>
                      <m:t> </m:t>
                    </m:r>
                  </m:oMath>
                </a14:m>
                <a:r>
                  <a:rPr lang="pt-BR" dirty="0"/>
                  <a:t>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a:t>
                </a:r>
              </a:p>
              <a:p>
                <a:r>
                  <a:rPr lang="pt-BR" dirty="0"/>
                  <a:t>Na prática, </a:t>
                </a:r>
                <a:r>
                  <a:rPr lang="pt-BR" dirty="0" smtClean="0"/>
                  <a:t>o </a:t>
                </a:r>
                <a:r>
                  <a:rPr lang="pt-BR" b="1" i="1" dirty="0" smtClean="0"/>
                  <a:t>decaimento por etapas </a:t>
                </a:r>
                <a:r>
                  <a:rPr lang="pt-BR" dirty="0"/>
                  <a:t>é </a:t>
                </a:r>
                <a:r>
                  <a:rPr lang="pt-BR" dirty="0" smtClean="0"/>
                  <a:t>mais o utilizado entre os 3, pois seus hiperparâmetros (</a:t>
                </a:r>
                <a:r>
                  <a:rPr lang="pt-BR" dirty="0"/>
                  <a:t>a fração de decaimento e os intervalos de </a:t>
                </a:r>
                <a:r>
                  <a:rPr lang="pt-BR" dirty="0" smtClean="0"/>
                  <a:t>tempo para redução) </a:t>
                </a:r>
                <a:r>
                  <a:rPr lang="pt-BR" dirty="0"/>
                  <a:t>são mais interpretáveis do que o hiperparâmetro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que dita a taxa de decaimento do passo de aprendizagem.</a:t>
                </a:r>
              </a:p>
              <a:p>
                <a:r>
                  <a:rPr lang="pt-BR" dirty="0" smtClean="0"/>
                  <a:t>Existem outros esquemas de redução programada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smtClean="0"/>
                  <a:t>, mas todos são versões de algum desses 3.</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37900" cy="4816475"/>
              </a:xfrm>
              <a:blipFill rotWithShape="0">
                <a:blip r:embed="rId3"/>
                <a:stretch>
                  <a:fillRect l="-766" t="-2908" r="-274"/>
                </a:stretch>
              </a:blipFill>
            </p:spPr>
            <p:txBody>
              <a:bodyPr/>
              <a:lstStyle/>
              <a:p>
                <a:r>
                  <a:rPr lang="pt-BR">
                    <a:noFill/>
                  </a:rPr>
                  <a:t> </a:t>
                </a:r>
              </a:p>
            </p:txBody>
          </p:sp>
        </mc:Fallback>
      </mc:AlternateContent>
    </p:spTree>
    <p:extLst>
      <p:ext uri="{BB962C8B-B14F-4D97-AF65-F5344CB8AC3E}">
        <p14:creationId xmlns:p14="http://schemas.microsoft.com/office/powerpoint/2010/main" val="1946777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199" y="0"/>
                <a:ext cx="11024616" cy="1140805"/>
              </a:xfrm>
            </p:spPr>
            <p:txBody>
              <a:bodyPr>
                <a:normAutofit fontScale="90000"/>
              </a:bodyPr>
              <a:lstStyle/>
              <a:p>
                <a:r>
                  <a:rPr lang="pt-BR" dirty="0"/>
                  <a:t>Implementação: </a:t>
                </a:r>
                <a:r>
                  <a:rPr lang="pt-BR" dirty="0" smtClean="0"/>
                  <a:t>GDE com </a:t>
                </a:r>
                <a:r>
                  <a:rPr lang="pt-BR" dirty="0"/>
                  <a:t>Esquema de Ajuste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199" y="0"/>
                <a:ext cx="11024616" cy="1140805"/>
              </a:xfrm>
              <a:blipFill rotWithShape="0">
                <a:blip r:embed="rId3"/>
                <a:stretch>
                  <a:fillRect l="-1935" b="-1070"/>
                </a:stretch>
              </a:blipFill>
            </p:spPr>
            <p:txBody>
              <a:bodyPr/>
              <a:lstStyle/>
              <a:p>
                <a:r>
                  <a:rPr lang="pt-BR">
                    <a:noFill/>
                  </a:rPr>
                  <a:t> </a:t>
                </a:r>
              </a:p>
            </p:txBody>
          </p:sp>
        </mc:Fallback>
      </mc:AlternateContent>
      <p:sp>
        <p:nvSpPr>
          <p:cNvPr id="3" name="Content Placeholder 2"/>
          <p:cNvSpPr>
            <a:spLocks noGrp="1"/>
          </p:cNvSpPr>
          <p:nvPr>
            <p:ph idx="1"/>
          </p:nvPr>
        </p:nvSpPr>
        <p:spPr>
          <a:xfrm>
            <a:off x="4102100" y="4705383"/>
            <a:ext cx="8016790" cy="2089118"/>
          </a:xfrm>
        </p:spPr>
        <p:txBody>
          <a:bodyPr>
            <a:noAutofit/>
          </a:bodyPr>
          <a:lstStyle/>
          <a:p>
            <a:r>
              <a:rPr lang="pt-BR" sz="1600" dirty="0"/>
              <a:t>Exemplo com esquema de variação do passo conhecido como “decaimento gradual”</a:t>
            </a:r>
          </a:p>
          <a:p>
            <a:r>
              <a:rPr lang="pt-BR" sz="1600" dirty="0"/>
              <a:t>O caminho também não é direto/regular para o mínimo.</a:t>
            </a:r>
          </a:p>
          <a:p>
            <a:r>
              <a:rPr lang="pt-BR" sz="1600" dirty="0"/>
              <a:t>Apresenta algumas mudanças de direção ao longo do caminho.</a:t>
            </a:r>
          </a:p>
          <a:p>
            <a:r>
              <a:rPr lang="pt-BR" sz="1600" dirty="0"/>
              <a:t>Oscilação em torno do mínimo é bastante minimizada pelo esquema de variação do passo.</a:t>
            </a:r>
          </a:p>
          <a:p>
            <a:r>
              <a:rPr lang="pt-BR" sz="1600" dirty="0"/>
              <a:t>Os passos começam com grandes valores e depois diminuem cada vez mais, permitindo que o algoritmo se estabilize próximo ao mínimo global.</a:t>
            </a:r>
          </a:p>
        </p:txBody>
      </p:sp>
      <p:sp>
        <p:nvSpPr>
          <p:cNvPr id="4" name="Rectangle 3"/>
          <p:cNvSpPr/>
          <p:nvPr/>
        </p:nvSpPr>
        <p:spPr>
          <a:xfrm>
            <a:off x="838199" y="981236"/>
            <a:ext cx="6130159" cy="5478423"/>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Concatenate both column vectors, x1 and x2.</a:t>
            </a:r>
            <a:endParaRPr lang="en-US" sz="1000" dirty="0">
              <a:solidFill>
                <a:srgbClr val="000000"/>
              </a:solidFill>
              <a:highlight>
                <a:srgbClr val="FFFFFF"/>
              </a:highlight>
            </a:endParaRPr>
          </a:p>
          <a:p>
            <a:r>
              <a:rPr lang="pt-BR" sz="1000" dirty="0">
                <a:solidFill>
                  <a:srgbClr val="000000"/>
                </a:solidFill>
                <a:highlight>
                  <a:srgbClr val="FFFFFF"/>
                </a:highlight>
              </a:rPr>
              <a: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c</a:t>
            </a:r>
            <a:r>
              <a:rPr lang="pt-BR" sz="1000" dirty="0">
                <a:solidFill>
                  <a:srgbClr val="000000"/>
                </a:solidFill>
                <a:highlight>
                  <a:srgbClr val="FFFFFF"/>
                </a:highlight>
              </a:rPr>
              <a:t>_</a:t>
            </a:r>
            <a:r>
              <a:rPr lang="pt-BR" sz="1000" b="1" dirty="0">
                <a:solidFill>
                  <a:srgbClr val="000080"/>
                </a:solidFill>
                <a:highlight>
                  <a:srgbClr val="FFFFFF"/>
                </a:highlight>
              </a:rPr>
              <a:t>[</a:t>
            </a:r>
            <a:r>
              <a:rPr lang="pt-BR" sz="1000" dirty="0">
                <a:solidFill>
                  <a:srgbClr val="000000"/>
                </a:solidFill>
                <a:highlight>
                  <a:srgbClr val="FFFFFF"/>
                </a:highlight>
              </a:rPr>
              <a:t>x1</a:t>
            </a:r>
            <a:r>
              <a:rPr lang="pt-BR" sz="1000" b="1" dirty="0">
                <a:solidFill>
                  <a:srgbClr val="000080"/>
                </a:solidFill>
                <a:highlight>
                  <a:srgbClr val="FFFFFF"/>
                </a:highlight>
              </a:rPr>
              <a:t>,</a:t>
            </a:r>
            <a:r>
              <a:rPr lang="pt-BR" sz="1000" dirty="0">
                <a:solidFill>
                  <a:srgbClr val="000000"/>
                </a:solidFill>
                <a:highlight>
                  <a:srgbClr val="FFFFFF"/>
                </a:highlight>
              </a:rPr>
              <a:t> x2</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Number</a:t>
            </a:r>
            <a:r>
              <a:rPr lang="pt-BR" sz="1000" dirty="0">
                <a:solidFill>
                  <a:srgbClr val="008000"/>
                </a:solidFill>
                <a:highlight>
                  <a:srgbClr val="FFFFFF"/>
                </a:highlight>
              </a:rPr>
              <a:t> </a:t>
            </a:r>
            <a:r>
              <a:rPr lang="pt-BR" sz="1000" dirty="0" err="1">
                <a:solidFill>
                  <a:srgbClr val="008000"/>
                </a:solidFill>
                <a:highlight>
                  <a:srgbClr val="FFFFFF"/>
                </a:highlight>
              </a:rPr>
              <a:t>of</a:t>
            </a:r>
            <a:r>
              <a:rPr lang="pt-BR" sz="1000" dirty="0">
                <a:solidFill>
                  <a:srgbClr val="008000"/>
                </a:solidFill>
                <a:highlight>
                  <a:srgbClr val="FFFFFF"/>
                </a:highlight>
              </a:rPr>
              <a:t> </a:t>
            </a:r>
            <a:r>
              <a:rPr lang="pt-BR" sz="1000" dirty="0" err="1">
                <a:solidFill>
                  <a:srgbClr val="008000"/>
                </a:solidFill>
                <a:highlight>
                  <a:srgbClr val="FFFFFF"/>
                </a:highlight>
              </a:rPr>
              <a:t>epochs</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err="1">
                <a:solidFill>
                  <a:srgbClr val="000000"/>
                </a:solidFill>
                <a:highlight>
                  <a:srgbClr val="FFFFFF"/>
                </a:highlight>
              </a:rPr>
              <a:t>n_epochs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Initial learning rate.</a:t>
            </a:r>
            <a:endParaRPr lang="pt-BR" sz="1000" dirty="0">
              <a:solidFill>
                <a:srgbClr val="000000"/>
              </a:solidFill>
              <a:highlight>
                <a:srgbClr val="FFFFFF"/>
              </a:highlight>
            </a:endParaRPr>
          </a:p>
          <a:p>
            <a:r>
              <a:rPr lang="pt-BR" sz="1000" dirty="0" err="1">
                <a:solidFill>
                  <a:srgbClr val="000000"/>
                </a:solidFill>
                <a:highlight>
                  <a:srgbClr val="FFFFFF"/>
                </a:highlight>
              </a:rPr>
              <a:t>alpha_int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0.1</a:t>
            </a:r>
            <a:endParaRPr lang="pt-BR" sz="1000" dirty="0">
              <a:solidFill>
                <a:srgbClr val="000000"/>
              </a:solidFill>
              <a:highlight>
                <a:srgbClr val="FFFFFF"/>
              </a:highlight>
            </a:endParaRPr>
          </a:p>
          <a:p>
            <a:r>
              <a:rPr lang="pt-BR" sz="1000" dirty="0">
                <a:solidFill>
                  <a:srgbClr val="008000"/>
                </a:solidFill>
                <a:highlight>
                  <a:srgbClr val="FFFFFF"/>
                </a:highlight>
              </a:rPr>
              <a:t># Learning schedule function.</a:t>
            </a:r>
            <a:endParaRPr lang="pt-BR" sz="1000" dirty="0">
              <a:solidFill>
                <a:srgbClr val="000000"/>
              </a:solidFill>
              <a:highlight>
                <a:srgbClr val="FFFFFF"/>
              </a:highlight>
            </a:endParaRPr>
          </a:p>
          <a:p>
            <a:r>
              <a:rPr lang="pt-BR" sz="1000" b="1" dirty="0">
                <a:solidFill>
                  <a:srgbClr val="0000FF"/>
                </a:solidFill>
                <a:highlight>
                  <a:srgbClr val="FFFFFF"/>
                </a:highlight>
              </a:rPr>
              <a:t>def</a:t>
            </a:r>
            <a:r>
              <a:rPr lang="pt-BR" sz="1000" dirty="0">
                <a:solidFill>
                  <a:srgbClr val="000000"/>
                </a:solidFill>
                <a:highlight>
                  <a:srgbClr val="FFFFFF"/>
                </a:highlight>
              </a:rPr>
              <a:t> </a:t>
            </a:r>
            <a:r>
              <a:rPr lang="pt-BR" sz="1000" dirty="0">
                <a:solidFill>
                  <a:srgbClr val="FF00FF"/>
                </a:solidFill>
                <a:highlight>
                  <a:srgbClr val="FFFFFF"/>
                </a:highlight>
              </a:rPr>
              <a:t>learning_schedule</a:t>
            </a:r>
            <a:r>
              <a:rPr lang="pt-BR" sz="1000" b="1" dirty="0">
                <a:solidFill>
                  <a:srgbClr val="000080"/>
                </a:solidFill>
                <a:highlight>
                  <a:srgbClr val="FFFFFF"/>
                </a:highlight>
              </a:rPr>
              <a:t>(</a:t>
            </a:r>
            <a:r>
              <a:rPr lang="pt-BR" sz="1000" dirty="0">
                <a:solidFill>
                  <a:srgbClr val="000000"/>
                </a:solidFill>
                <a:highlight>
                  <a:srgbClr val="FFFFFF"/>
                </a:highlight>
              </a:rPr>
              <a:t>alpha_int</a:t>
            </a:r>
            <a:r>
              <a:rPr lang="pt-BR" sz="1000" b="1" dirty="0">
                <a:solidFill>
                  <a:srgbClr val="000080"/>
                </a:solidFill>
                <a:highlight>
                  <a:srgbClr val="FFFFFF"/>
                </a:highlight>
              </a:rPr>
              <a:t>,</a:t>
            </a:r>
            <a:r>
              <a:rPr lang="pt-BR" sz="1000" dirty="0">
                <a:solidFill>
                  <a:srgbClr val="000000"/>
                </a:solidFill>
                <a:highlight>
                  <a:srgbClr val="FFFFFF"/>
                </a:highlight>
              </a:rPr>
              <a:t> 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0000"/>
                </a:solidFill>
                <a:highlight>
                  <a:srgbClr val="FFFFFF"/>
                </a:highlight>
                <a:latin typeface="Courier New" panose="02070309020205020404" pitchFamily="49" charset="0"/>
              </a:rPr>
              <a:t>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0.5</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epochs_drop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4.0</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alpha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alpha_int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pow</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drop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floor</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epochs_drop</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b="1" dirty="0">
                <a:solidFill>
                  <a:srgbClr val="0000FF"/>
                </a:solidFill>
                <a:highlight>
                  <a:srgbClr val="FFFFFF"/>
                </a:highlight>
                <a:latin typeface="Courier New" panose="02070309020205020404" pitchFamily="49" charset="0"/>
              </a:rPr>
              <a:t>return</a:t>
            </a:r>
            <a:r>
              <a:rPr lang="pt-BR" sz="1000" dirty="0">
                <a:solidFill>
                  <a:srgbClr val="000000"/>
                </a:solidFill>
                <a:highlight>
                  <a:srgbClr val="FFFFFF"/>
                </a:highlight>
                <a:latin typeface="Courier New" panose="02070309020205020404" pitchFamily="49" charset="0"/>
              </a:rPr>
              <a:t> alpha</a:t>
            </a:r>
            <a:endParaRPr lang="pt-BR" sz="1000" dirty="0"/>
          </a:p>
          <a:p>
            <a:endParaRPr lang="pt-BR" sz="1000" dirty="0">
              <a:solidFill>
                <a:srgbClr val="000000"/>
              </a:solidFill>
              <a:highlight>
                <a:srgbClr val="FFFFFF"/>
              </a:highlight>
            </a:endParaRPr>
          </a:p>
          <a:p>
            <a:r>
              <a:rPr lang="pt-BR" sz="1000" dirty="0">
                <a:solidFill>
                  <a:srgbClr val="000000"/>
                </a:solidFill>
                <a:highlight>
                  <a:srgbClr val="FFFFFF"/>
                </a:highlight>
              </a:rPr>
              <a: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8000"/>
                </a:solidFill>
                <a:highlight>
                  <a:srgbClr val="FFFFFF"/>
                </a:highlight>
              </a:rPr>
              <a:t># </a:t>
            </a:r>
            <a:r>
              <a:rPr lang="pt-BR" sz="1000" dirty="0" err="1">
                <a:solidFill>
                  <a:srgbClr val="008000"/>
                </a:solidFill>
                <a:highlight>
                  <a:srgbClr val="FFFFFF"/>
                </a:highlight>
              </a:rPr>
              <a:t>Stocastic</a:t>
            </a:r>
            <a:r>
              <a:rPr lang="pt-BR" sz="1000" dirty="0">
                <a:solidFill>
                  <a:srgbClr val="008000"/>
                </a:solidFill>
                <a:highlight>
                  <a:srgbClr val="FFFFFF"/>
                </a:highlight>
              </a:rPr>
              <a:t> </a:t>
            </a:r>
            <a:r>
              <a:rPr lang="pt-BR" sz="1000" dirty="0" err="1">
                <a:solidFill>
                  <a:srgbClr val="008000"/>
                </a:solidFill>
                <a:highlight>
                  <a:srgbClr val="FFFFFF"/>
                </a:highlight>
              </a:rPr>
              <a:t>gradient-descent</a:t>
            </a:r>
            <a:r>
              <a:rPr lang="pt-BR" sz="1000" dirty="0">
                <a:solidFill>
                  <a:srgbClr val="008000"/>
                </a:solidFill>
                <a:highlight>
                  <a:srgbClr val="FFFFFF"/>
                </a:highlight>
              </a:rPr>
              <a:t> loop.</a:t>
            </a:r>
            <a:endParaRPr lang="pt-BR" sz="1000" dirty="0">
              <a:solidFill>
                <a:srgbClr val="000000"/>
              </a:solidFill>
              <a:highlight>
                <a:srgbClr val="FFFFFF"/>
              </a:highlight>
            </a:endParaRPr>
          </a:p>
          <a:p>
            <a:r>
              <a:rPr lang="pt-BR" sz="1000" b="1" dirty="0">
                <a:solidFill>
                  <a:srgbClr val="0000FF"/>
                </a:solidFill>
                <a:highlight>
                  <a:srgbClr val="FFFFFF"/>
                </a:highlight>
              </a:rPr>
              <a:t>for</a:t>
            </a:r>
            <a:r>
              <a:rPr lang="pt-BR" sz="1000" dirty="0">
                <a:solidFill>
                  <a:srgbClr val="000000"/>
                </a:solidFill>
                <a:highlight>
                  <a:srgbClr val="FFFFFF"/>
                </a:highlight>
              </a:rPr>
              <a:t> </a:t>
            </a:r>
            <a:r>
              <a:rPr lang="pt-BR" sz="1000" dirty="0" err="1">
                <a:solidFill>
                  <a:srgbClr val="000000"/>
                </a:solidFill>
                <a:highlight>
                  <a:srgbClr val="FFFFFF"/>
                </a:highlight>
              </a:rPr>
              <a:t>epoch</a:t>
            </a:r>
            <a:r>
              <a:rPr lang="pt-BR" sz="1000" dirty="0">
                <a:solidFill>
                  <a:srgbClr val="000000"/>
                </a:solidFill>
                <a:highlight>
                  <a:srgbClr val="FFFFFF"/>
                </a:highlight>
              </a:rPr>
              <a:t>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err="1">
                <a:solidFill>
                  <a:srgbClr val="000000"/>
                </a:solidFill>
                <a:highlight>
                  <a:srgbClr val="FFFFFF"/>
                </a:highlight>
              </a:rPr>
              <a:t>n_epochs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for</a:t>
            </a:r>
            <a:r>
              <a:rPr lang="pt-BR" sz="1000" dirty="0">
                <a:solidFill>
                  <a:srgbClr val="000000"/>
                </a:solidFill>
                <a:highlight>
                  <a:srgbClr val="FFFFFF"/>
                </a:highlight>
              </a:rPr>
              <a:t> i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random_index</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xi </a:t>
            </a:r>
            <a:r>
              <a:rPr lang="pt-BR" sz="1000" b="1" dirty="0">
                <a:solidFill>
                  <a:srgbClr val="000080"/>
                </a:solidFill>
                <a:highlight>
                  <a:srgbClr val="FFFFFF"/>
                </a:highlight>
              </a:rPr>
              <a:t>=</a:t>
            </a:r>
            <a:r>
              <a:rPr lang="pt-BR" sz="1000" dirty="0">
                <a:solidFill>
                  <a:srgbClr val="000000"/>
                </a:solidFill>
                <a:highlight>
                  <a:srgbClr val="FFFFFF"/>
                </a:highlight>
              </a:rPr>
              <a:t> 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gradients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000000"/>
                </a:solidFill>
                <a:highlight>
                  <a:srgbClr val="FFFFFF"/>
                </a:highlight>
              </a:rPr>
              <a:t>xi</a:t>
            </a:r>
            <a:r>
              <a:rPr lang="pt-BR" sz="1000" b="1" dirty="0">
                <a:solidFill>
                  <a:srgbClr val="000080"/>
                </a:solidFill>
                <a:highlight>
                  <a:srgbClr val="FFFFFF"/>
                </a:highlight>
              </a:rPr>
              <a:t>.</a:t>
            </a:r>
            <a:r>
              <a:rPr lang="pt-BR" sz="1000" dirty="0">
                <a:solidFill>
                  <a:srgbClr val="000000"/>
                </a:solidFill>
                <a:highlight>
                  <a:srgbClr val="FFFFFF"/>
                </a:highlight>
              </a:rPr>
              <a:t>T</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xi</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a:solidFill>
                  <a:srgbClr val="000000"/>
                </a:solidFill>
                <a:highlight>
                  <a:srgbClr val="FFFFFF"/>
                </a:highlight>
              </a:rPr>
              <a:t>a</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sv-SE" sz="1000" dirty="0">
                <a:solidFill>
                  <a:srgbClr val="000000"/>
                </a:solidFill>
                <a:highlight>
                  <a:srgbClr val="FFFFFF"/>
                </a:highlight>
              </a:rPr>
              <a:t>        </a:t>
            </a:r>
            <a:r>
              <a:rPr lang="pt-BR" sz="1000" dirty="0">
                <a:solidFill>
                  <a:srgbClr val="000000"/>
                </a:solidFill>
                <a:highlight>
                  <a:srgbClr val="FFFFFF"/>
                </a:highlight>
              </a:rPr>
              <a:t>alpha</a:t>
            </a:r>
            <a:r>
              <a:rPr lang="sv-SE" sz="1000" dirty="0">
                <a:solidFill>
                  <a:srgbClr val="000000"/>
                </a:solidFill>
                <a:highlight>
                  <a:srgbClr val="FFFFFF"/>
                </a:highlight>
              </a:rPr>
              <a:t> </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learning_schedule</a:t>
            </a:r>
            <a:r>
              <a:rPr lang="sv-SE" sz="1000" b="1" dirty="0">
                <a:solidFill>
                  <a:srgbClr val="000080"/>
                </a:solidFill>
                <a:highlight>
                  <a:srgbClr val="FFFFFF"/>
                </a:highlight>
              </a:rPr>
              <a:t>(</a:t>
            </a:r>
            <a:r>
              <a:rPr lang="pt-BR" sz="1000" dirty="0" err="1">
                <a:solidFill>
                  <a:srgbClr val="000000"/>
                </a:solidFill>
                <a:highlight>
                  <a:srgbClr val="FFFFFF"/>
                </a:highlight>
              </a:rPr>
              <a:t>alpha_int</a:t>
            </a:r>
            <a:r>
              <a:rPr lang="sv-SE" sz="1000" b="1" dirty="0">
                <a:solidFill>
                  <a:srgbClr val="000080"/>
                </a:solidFill>
                <a:highlight>
                  <a:srgbClr val="FFFFFF"/>
                </a:highlight>
              </a:rPr>
              <a:t>,</a:t>
            </a:r>
            <a:r>
              <a:rPr lang="sv-SE" sz="1000" dirty="0">
                <a:solidFill>
                  <a:srgbClr val="000000"/>
                </a:solidFill>
                <a:highlight>
                  <a:srgbClr val="FFFFFF"/>
                </a:highlight>
              </a:rPr>
              <a:t> k</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epoch</a:t>
            </a:r>
            <a:r>
              <a:rPr lang="sv-SE" sz="1000" b="1" dirty="0">
                <a:solidFill>
                  <a:srgbClr val="000080"/>
                </a:solidFill>
                <a:highlight>
                  <a:srgbClr val="FFFFFF"/>
                </a:highlight>
              </a:rPr>
              <a:t>*</a:t>
            </a:r>
            <a:r>
              <a:rPr lang="sv-SE" sz="1000" dirty="0">
                <a:solidFill>
                  <a:srgbClr val="000000"/>
                </a:solidFill>
                <a:highlight>
                  <a:srgbClr val="FFFFFF"/>
                </a:highlight>
              </a:rPr>
              <a:t>M </a:t>
            </a:r>
            <a:r>
              <a:rPr lang="sv-SE" sz="1000" b="1" dirty="0">
                <a:solidFill>
                  <a:srgbClr val="000080"/>
                </a:solidFill>
                <a:highlight>
                  <a:srgbClr val="FFFFFF"/>
                </a:highlight>
              </a:rPr>
              <a:t>+</a:t>
            </a:r>
            <a:r>
              <a:rPr lang="sv-SE" sz="1000" dirty="0">
                <a:solidFill>
                  <a:srgbClr val="000000"/>
                </a:solidFill>
                <a:highlight>
                  <a:srgbClr val="FFFFFF"/>
                </a:highlight>
              </a:rPr>
              <a:t> i</a:t>
            </a:r>
            <a:r>
              <a:rPr lang="sv-SE" sz="1000" b="1" dirty="0">
                <a:solidFill>
                  <a:srgbClr val="000080"/>
                </a:solidFill>
                <a:highlight>
                  <a:srgbClr val="FFFFFF"/>
                </a:highlight>
              </a:rPr>
              <a:t>)</a:t>
            </a:r>
            <a:endParaRPr lang="sv-SE" sz="1000" dirty="0">
              <a:solidFill>
                <a:srgbClr val="000000"/>
              </a:solidFill>
              <a:highlight>
                <a:srgbClr val="FFFFFF"/>
              </a:highlight>
            </a:endParaRPr>
          </a:p>
          <a:p>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alpha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gradients</a:t>
            </a:r>
            <a:endParaRPr lang="pt-BR" sz="1000" dirty="0"/>
          </a:p>
        </p:txBody>
      </p:sp>
      <p:pic>
        <p:nvPicPr>
          <p:cNvPr id="6" name="Picture 5"/>
          <p:cNvPicPr>
            <a:picLocks noChangeAspect="1"/>
          </p:cNvPicPr>
          <p:nvPr/>
        </p:nvPicPr>
        <p:blipFill rotWithShape="1">
          <a:blip r:embed="rId4"/>
          <a:srcRect l="3248" t="8274" r="9144" b="3898"/>
          <a:stretch/>
        </p:blipFill>
        <p:spPr>
          <a:xfrm>
            <a:off x="4263146" y="943287"/>
            <a:ext cx="2875047" cy="2882308"/>
          </a:xfrm>
          <a:prstGeom prst="rect">
            <a:avLst/>
          </a:prstGeom>
        </p:spPr>
      </p:pic>
      <p:sp>
        <p:nvSpPr>
          <p:cNvPr id="8" name="TextBox 7"/>
          <p:cNvSpPr txBox="1"/>
          <p:nvPr/>
        </p:nvSpPr>
        <p:spPr>
          <a:xfrm>
            <a:off x="3685564" y="3825595"/>
            <a:ext cx="8307280" cy="646331"/>
          </a:xfrm>
          <a:prstGeom prst="rect">
            <a:avLst/>
          </a:prstGeom>
          <a:noFill/>
        </p:spPr>
        <p:txBody>
          <a:bodyPr wrap="square" rtlCol="0">
            <a:spAutoFit/>
          </a:bodyPr>
          <a:lstStyle/>
          <a:p>
            <a:r>
              <a:rPr lang="pt-BR" u="sng" dirty="0" smtClean="0">
                <a:solidFill>
                  <a:srgbClr val="00B0F0"/>
                </a:solidFill>
              </a:rPr>
              <a:t>Exemplo</a:t>
            </a:r>
            <a:r>
              <a:rPr lang="pt-BR" u="sng" dirty="0">
                <a:solidFill>
                  <a:srgbClr val="00B0F0"/>
                </a:solidFill>
              </a:rPr>
              <a:t>: stocastic_gradient_descent_with_learning_schedule_and_with_figures.ipynb</a:t>
            </a:r>
          </a:p>
          <a:p>
            <a:endParaRPr lang="pt-BR" dirty="0"/>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732" t="8551" r="9524" b="5519"/>
          <a:stretch/>
        </p:blipFill>
        <p:spPr>
          <a:xfrm>
            <a:off x="8035620" y="946145"/>
            <a:ext cx="2973739" cy="2879450"/>
          </a:xfrm>
          <a:prstGeom prst="rect">
            <a:avLst/>
          </a:prstGeom>
        </p:spPr>
      </p:pic>
    </p:spTree>
    <p:extLst>
      <p:ext uri="{BB962C8B-B14F-4D97-AF65-F5344CB8AC3E}">
        <p14:creationId xmlns:p14="http://schemas.microsoft.com/office/powerpoint/2010/main" val="286375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Estocástico </a:t>
            </a:r>
            <a:r>
              <a:rPr lang="pt-BR" dirty="0" smtClean="0"/>
              <a:t>com a </a:t>
            </a:r>
            <a:r>
              <a:rPr lang="pt-BR" dirty="0"/>
              <a:t>biblioteca Scikit-Learn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6620897" cy="4724779"/>
              </a:xfrm>
            </p:spPr>
            <p:txBody>
              <a:bodyPr>
                <a:normAutofit fontScale="77500" lnSpcReduction="20000"/>
              </a:bodyPr>
              <a:lstStyle/>
              <a:p>
                <a:r>
                  <a:rPr lang="pt-BR" sz="2400" dirty="0"/>
                  <a:t>A biblioteca </a:t>
                </a:r>
                <a:r>
                  <a:rPr lang="pt-BR" sz="2400" dirty="0" err="1"/>
                  <a:t>scikit</a:t>
                </a:r>
                <a:r>
                  <a:rPr lang="pt-BR" sz="2400" dirty="0"/>
                  <a:t> </a:t>
                </a:r>
                <a:r>
                  <a:rPr lang="pt-BR" sz="2400" dirty="0" err="1"/>
                  <a:t>learn</a:t>
                </a:r>
                <a:r>
                  <a:rPr lang="pt-BR" sz="2400" dirty="0"/>
                  <a:t> disponibiliza a classe </a:t>
                </a:r>
                <a:r>
                  <a:rPr lang="pt-BR" sz="2400" b="1" i="1" dirty="0" err="1"/>
                  <a:t>SGDRegressor</a:t>
                </a:r>
                <a:r>
                  <a:rPr lang="pt-BR" sz="2400" dirty="0"/>
                  <a:t> para realizar regressão linear utilizando o Gradiente Descendente Estocástico.</a:t>
                </a:r>
              </a:p>
              <a:p>
                <a:r>
                  <a:rPr lang="pt-BR" sz="2400" dirty="0"/>
                  <a:t>A classe possui vários parâmetros que podem ser configurados (tipo de função de erro, esquema de variação do passo de aprendizagem, etc.).</a:t>
                </a:r>
              </a:p>
              <a:p>
                <a:r>
                  <a:rPr lang="pt-BR" sz="2400" dirty="0"/>
                  <a:t>A </a:t>
                </a:r>
                <a:r>
                  <a:rPr lang="pt-BR" sz="2400" b="1" i="1" dirty="0"/>
                  <a:t>função de erro </a:t>
                </a:r>
                <a:r>
                  <a:rPr lang="pt-BR" sz="2400" dirty="0"/>
                  <a:t>pode ser configurada entre várias opções, mas por padrão, a classe usa o </a:t>
                </a:r>
                <a:r>
                  <a:rPr lang="pt-BR" sz="2400" b="1" dirty="0"/>
                  <a:t>erro quadrático médio.</a:t>
                </a:r>
                <a:endParaRPr lang="pt-BR" sz="2400" dirty="0"/>
              </a:p>
              <a:p>
                <a:r>
                  <a:rPr lang="pt-BR" sz="2400" dirty="0"/>
                  <a:t>É possível definir o </a:t>
                </a:r>
                <a:r>
                  <a:rPr lang="pt-BR" sz="2400" b="1" dirty="0"/>
                  <a:t>esquema de variação do passo de aprendizagem</a:t>
                </a:r>
                <a:r>
                  <a:rPr lang="pt-BR" sz="2400" dirty="0"/>
                  <a:t>: constante, adaptativo, ou baseado no número da iteração (i.e., variação programada).</a:t>
                </a:r>
              </a:p>
              <a:p>
                <a:r>
                  <a:rPr lang="pt-BR" sz="2400" dirty="0"/>
                  <a:t>Por padrão o esquema é o da escala inversa, “</a:t>
                </a:r>
                <a:r>
                  <a:rPr lang="pt-BR" sz="2400" b="1" i="1" dirty="0" err="1"/>
                  <a:t>invscaling</a:t>
                </a:r>
                <a:r>
                  <a:rPr lang="pt-BR" sz="2400" dirty="0"/>
                  <a:t>”</a:t>
                </a:r>
              </a:p>
              <a:p>
                <a:pPr marL="0" indent="0" algn="ctr">
                  <a:buNone/>
                </a:pPr>
                <a14:m>
                  <m:oMath xmlns:m="http://schemas.openxmlformats.org/officeDocument/2006/math">
                    <m:r>
                      <a:rPr lang="pt-BR" sz="2400" i="1" smtClean="0">
                        <a:latin typeface="Cambria Math" panose="02040503050406030204" pitchFamily="18" charset="0"/>
                        <a:ea typeface="Cambria Math" panose="02040503050406030204" pitchFamily="18" charset="0"/>
                      </a:rPr>
                      <m:t>𝛼</m:t>
                    </m:r>
                    <m:r>
                      <a:rPr lang="pt-BR" sz="2400" b="0" i="1" smtClean="0">
                        <a:latin typeface="Cambria Math" panose="02040503050406030204" pitchFamily="18" charset="0"/>
                        <a:ea typeface="Cambria Math" panose="02040503050406030204" pitchFamily="18" charset="0"/>
                      </a:rPr>
                      <m:t>=</m:t>
                    </m:r>
                    <m:f>
                      <m:fPr>
                        <m:ctrlPr>
                          <a:rPr lang="pt-BR" sz="2400" b="0" i="1" smtClean="0">
                            <a:latin typeface="Cambria Math" panose="02040503050406030204" pitchFamily="18" charset="0"/>
                            <a:ea typeface="Cambria Math" panose="02040503050406030204" pitchFamily="18" charset="0"/>
                          </a:rPr>
                        </m:ctrlPr>
                      </m:fPr>
                      <m:num>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num>
                      <m:den>
                        <m:sSup>
                          <m:sSupPr>
                            <m:ctrlPr>
                              <a:rPr lang="pt-BR" sz="2400" b="0" i="1" smtClean="0">
                                <a:latin typeface="Cambria Math" panose="02040503050406030204" pitchFamily="18" charset="0"/>
                                <a:ea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𝑖</m:t>
                            </m:r>
                          </m:e>
                          <m:sup>
                            <m:r>
                              <a:rPr lang="pt-BR" sz="2400" b="0" i="1" smtClean="0">
                                <a:latin typeface="Cambria Math" panose="02040503050406030204" pitchFamily="18" charset="0"/>
                                <a:ea typeface="Cambria Math" panose="02040503050406030204" pitchFamily="18" charset="0"/>
                              </a:rPr>
                              <m:t>𝑝𝑜𝑤𝑒𝑟</m:t>
                            </m:r>
                          </m:sup>
                        </m:sSup>
                      </m:den>
                    </m:f>
                  </m:oMath>
                </a14:m>
                <a:r>
                  <a:rPr lang="pt-BR" sz="2400" dirty="0"/>
                  <a:t>,</a:t>
                </a:r>
              </a:p>
              <a:p>
                <a:r>
                  <a:rPr lang="pt-BR" sz="2400" dirty="0"/>
                  <a:t>Onde </a:t>
                </a:r>
                <a14:m>
                  <m:oMath xmlns:m="http://schemas.openxmlformats.org/officeDocument/2006/math">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oMath>
                </a14:m>
                <a:r>
                  <a:rPr lang="pt-BR" sz="2400" dirty="0"/>
                  <a:t> é o passo inicial (por padrão = 0.01), </a:t>
                </a:r>
                <a14:m>
                  <m:oMath xmlns:m="http://schemas.openxmlformats.org/officeDocument/2006/math">
                    <m:r>
                      <a:rPr lang="pt-BR" sz="2400" i="1">
                        <a:latin typeface="Cambria Math" panose="02040503050406030204" pitchFamily="18" charset="0"/>
                        <a:ea typeface="Cambria Math" panose="02040503050406030204" pitchFamily="18" charset="0"/>
                      </a:rPr>
                      <m:t>𝑖</m:t>
                    </m:r>
                  </m:oMath>
                </a14:m>
                <a:r>
                  <a:rPr lang="pt-BR" sz="2400" dirty="0"/>
                  <a:t> é o número da iteração e </a:t>
                </a:r>
                <a14:m>
                  <m:oMath xmlns:m="http://schemas.openxmlformats.org/officeDocument/2006/math">
                    <m:r>
                      <a:rPr lang="pt-BR" sz="2400" i="1">
                        <a:latin typeface="Cambria Math" panose="02040503050406030204" pitchFamily="18" charset="0"/>
                        <a:ea typeface="Cambria Math" panose="02040503050406030204" pitchFamily="18" charset="0"/>
                      </a:rPr>
                      <m:t>𝑝𝑜𝑤𝑒𝑟</m:t>
                    </m:r>
                  </m:oMath>
                </a14:m>
                <a:r>
                  <a:rPr lang="pt-BR" sz="2400" dirty="0"/>
                  <a:t> é o expoente da escala inversa (por padrão = 0.25).</a:t>
                </a:r>
              </a:p>
              <a:p>
                <a:r>
                  <a:rPr lang="pt-BR" sz="2400" dirty="0"/>
                  <a:t>Os outros tipos de GD não são implementados pela biblioteca.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6620897" cy="4724779"/>
              </a:xfrm>
              <a:blipFill rotWithShape="0">
                <a:blip r:embed="rId3"/>
                <a:stretch>
                  <a:fillRect l="-737" t="-2191" r="-368"/>
                </a:stretch>
              </a:blipFill>
            </p:spPr>
            <p:txBody>
              <a:bodyPr/>
              <a:lstStyle/>
              <a:p>
                <a:r>
                  <a:rPr lang="pt-BR">
                    <a:noFill/>
                  </a:rPr>
                  <a:t> </a:t>
                </a:r>
              </a:p>
            </p:txBody>
          </p:sp>
        </mc:Fallback>
      </mc:AlternateContent>
      <p:pic>
        <p:nvPicPr>
          <p:cNvPr id="4"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725" y="5410814"/>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11" name="Retângulo 10">
            <a:extLst>
              <a:ext uri="{FF2B5EF4-FFF2-40B4-BE49-F238E27FC236}">
                <a16:creationId xmlns="" xmlns:a16="http://schemas.microsoft.com/office/drawing/2014/main" id="{E2309C86-E375-49C0-9806-F51EAEDC56A2}"/>
              </a:ext>
            </a:extLst>
          </p:cNvPr>
          <p:cNvSpPr/>
          <p:nvPr/>
        </p:nvSpPr>
        <p:spPr>
          <a:xfrm>
            <a:off x="7461956" y="1741189"/>
            <a:ext cx="4730044" cy="4893647"/>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Usamos a classe </a:t>
            </a:r>
            <a:r>
              <a:rPr lang="pt-BR" sz="1200" dirty="0" err="1">
                <a:solidFill>
                  <a:srgbClr val="008000"/>
                </a:solidFill>
                <a:highlight>
                  <a:srgbClr val="FFFFFF"/>
                </a:highlight>
              </a:rPr>
              <a:t>SGDRegressor</a:t>
            </a:r>
            <a:r>
              <a:rPr lang="pt-BR" sz="1200" dirty="0">
                <a:solidFill>
                  <a:srgbClr val="008000"/>
                </a:solidFill>
                <a:highlight>
                  <a:srgbClr val="FFFFFF"/>
                </a:highlight>
              </a:rPr>
              <a:t> do módulo Linear da biblioteca </a:t>
            </a:r>
            <a:r>
              <a:rPr lang="pt-BR" sz="1200" dirty="0" err="1">
                <a:solidFill>
                  <a:srgbClr val="008000"/>
                </a:solidFill>
                <a:highlight>
                  <a:srgbClr val="FFFFFF"/>
                </a:highlight>
              </a:rPr>
              <a:t>sklearn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en-US" sz="1200" b="1" dirty="0">
                <a:solidFill>
                  <a:srgbClr val="0000FF"/>
                </a:solidFill>
                <a:highlight>
                  <a:srgbClr val="FFFFFF"/>
                </a:highlight>
              </a:rPr>
              <a:t>from</a:t>
            </a:r>
            <a:r>
              <a:rPr lang="en-US" sz="1200" dirty="0">
                <a:solidFill>
                  <a:srgbClr val="000000"/>
                </a:solidFill>
                <a:highlight>
                  <a:srgbClr val="FFFFFF"/>
                </a:highlight>
              </a:rPr>
              <a:t> </a:t>
            </a:r>
            <a:r>
              <a:rPr lang="en-US" sz="1200" dirty="0" err="1">
                <a:solidFill>
                  <a:srgbClr val="000000"/>
                </a:solidFill>
                <a:highlight>
                  <a:srgbClr val="FFFFFF"/>
                </a:highlight>
              </a:rPr>
              <a:t>sklearn</a:t>
            </a:r>
            <a:r>
              <a:rPr lang="en-US" sz="1200" b="1" dirty="0" err="1">
                <a:solidFill>
                  <a:srgbClr val="000080"/>
                </a:solidFill>
                <a:highlight>
                  <a:srgbClr val="FFFFFF"/>
                </a:highlight>
              </a:rPr>
              <a:t>.</a:t>
            </a:r>
            <a:r>
              <a:rPr lang="en-US" sz="1200" dirty="0" err="1">
                <a:solidFill>
                  <a:srgbClr val="000000"/>
                </a:solidFill>
                <a:highlight>
                  <a:srgbClr val="FFFFFF"/>
                </a:highlight>
              </a:rPr>
              <a:t>linear_model</a:t>
            </a:r>
            <a:r>
              <a:rPr lang="en-US" sz="1200" dirty="0">
                <a:solidFill>
                  <a:srgbClr val="000000"/>
                </a:solidFill>
                <a:highlight>
                  <a:srgbClr val="FFFFFF"/>
                </a:highlight>
              </a:rPr>
              <a:t> </a:t>
            </a:r>
            <a:r>
              <a:rPr lang="en-US" sz="1200" b="1" dirty="0">
                <a:solidFill>
                  <a:srgbClr val="0000FF"/>
                </a:solidFill>
                <a:highlight>
                  <a:srgbClr val="FFFFFF"/>
                </a:highlight>
              </a:rPr>
              <a:t>import</a:t>
            </a:r>
            <a:r>
              <a:rPr lang="en-US" sz="1200" dirty="0">
                <a:solidFill>
                  <a:srgbClr val="000000"/>
                </a:solidFill>
                <a:highlight>
                  <a:srgbClr val="FFFFFF"/>
                </a:highlight>
              </a:rPr>
              <a:t> </a:t>
            </a:r>
            <a:r>
              <a:rPr lang="en-US" sz="1200" dirty="0" err="1">
                <a:solidFill>
                  <a:srgbClr val="000000"/>
                </a:solidFill>
                <a:highlight>
                  <a:srgbClr val="FFFFFF"/>
                </a:highlight>
              </a:rPr>
              <a:t>SGDRegressor</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Número de exemplos</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Criamos os </a:t>
            </a:r>
            <a:r>
              <a:rPr lang="pt-BR" sz="1200" dirty="0" err="1">
                <a:solidFill>
                  <a:srgbClr val="008000"/>
                </a:solidFill>
                <a:highlight>
                  <a:srgbClr val="FFFFFF"/>
                </a:highlight>
              </a:rPr>
              <a:t>features</a:t>
            </a:r>
            <a:r>
              <a:rPr lang="pt-BR" sz="1200" dirty="0">
                <a:solidFill>
                  <a:srgbClr val="008000"/>
                </a:solidFill>
                <a:highlight>
                  <a:srgbClr val="FFFFFF"/>
                </a:highlight>
              </a:rPr>
              <a:t> e </a:t>
            </a:r>
            <a:r>
              <a:rPr lang="pt-BR" sz="1200" dirty="0" err="1">
                <a:solidFill>
                  <a:srgbClr val="008000"/>
                </a:solidFill>
                <a:highlight>
                  <a:srgbClr val="FFFFFF"/>
                </a:highlight>
              </a:rPr>
              <a:t>labels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sv-SE" sz="1200" dirty="0">
                <a:solidFill>
                  <a:srgbClr val="000000"/>
                </a:solidFill>
                <a:highlight>
                  <a:srgbClr val="FFFFFF"/>
                </a:highlight>
              </a:rPr>
              <a:t>x1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sv-SE" sz="1200" dirty="0">
                <a:solidFill>
                  <a:srgbClr val="000000"/>
                </a:solidFill>
                <a:highlight>
                  <a:srgbClr val="FFFFFF"/>
                </a:highlight>
              </a:rPr>
              <a:t>x2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b="1" dirty="0">
                <a:solidFill>
                  <a:srgbClr val="000080"/>
                </a:solidFill>
                <a:highlight>
                  <a:srgbClr val="FFFFFF"/>
                </a:highlight>
              </a:rPr>
              <a:t>*</a:t>
            </a:r>
            <a:r>
              <a:rPr lang="es-ES" sz="1200" dirty="0">
                <a:solidFill>
                  <a:srgbClr val="000000"/>
                </a:solidFill>
                <a:highlight>
                  <a:srgbClr val="FFFFFF"/>
                </a:highlight>
              </a:rPr>
              <a:t>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b="1" dirty="0">
                <a:solidFill>
                  <a:srgbClr val="000080"/>
                </a:solidFill>
                <a:highlight>
                  <a:srgbClr val="FFFFFF"/>
                </a:highlight>
              </a:rPr>
              <a:t>*</a:t>
            </a:r>
            <a:r>
              <a:rPr lang="es-ES" sz="1200" dirty="0">
                <a:solidFill>
                  <a:srgbClr val="000000"/>
                </a:solidFill>
                <a:highlight>
                  <a:srgbClr val="FFFFFF"/>
                </a:highlight>
              </a:rPr>
              <a:t>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 os vetores coluna x1 e x2.</a:t>
            </a:r>
            <a:endParaRPr lang="pt-BR" sz="1200" dirty="0">
              <a:solidFill>
                <a:srgbClr val="000000"/>
              </a:solidFill>
              <a:highlight>
                <a:srgbClr val="FFFFFF"/>
              </a:highlight>
            </a:endParaRPr>
          </a:p>
          <a:p>
            <a:r>
              <a:rPr lang="pl-PL" sz="1200" dirty="0">
                <a:solidFill>
                  <a:srgbClr val="000000"/>
                </a:solidFill>
                <a:highlight>
                  <a:srgbClr val="FFFFFF"/>
                </a:highlight>
              </a:rPr>
              <a:t>X </a:t>
            </a:r>
            <a:r>
              <a:rPr lang="pl-PL" sz="1200" b="1" dirty="0">
                <a:solidFill>
                  <a:srgbClr val="000080"/>
                </a:solidFill>
                <a:highlight>
                  <a:srgbClr val="FFFFFF"/>
                </a:highlight>
              </a:rPr>
              <a:t>=</a:t>
            </a:r>
            <a:r>
              <a:rPr lang="pl-PL" sz="1200" dirty="0">
                <a:solidFill>
                  <a:srgbClr val="000000"/>
                </a:solidFill>
                <a:highlight>
                  <a:srgbClr val="FFFFFF"/>
                </a:highlight>
              </a:rPr>
              <a:t> np</a:t>
            </a:r>
            <a:r>
              <a:rPr lang="pl-PL" sz="1200" b="1" dirty="0">
                <a:solidFill>
                  <a:srgbClr val="000080"/>
                </a:solidFill>
                <a:highlight>
                  <a:srgbClr val="FFFFFF"/>
                </a:highlight>
              </a:rPr>
              <a:t>.</a:t>
            </a:r>
            <a:r>
              <a:rPr lang="pl-PL" sz="1200" dirty="0">
                <a:solidFill>
                  <a:srgbClr val="000000"/>
                </a:solidFill>
                <a:highlight>
                  <a:srgbClr val="FFFFFF"/>
                </a:highlight>
              </a:rPr>
              <a:t>c_</a:t>
            </a:r>
            <a:r>
              <a:rPr lang="pl-PL" sz="1200" b="1" dirty="0">
                <a:solidFill>
                  <a:srgbClr val="000080"/>
                </a:solidFill>
                <a:highlight>
                  <a:srgbClr val="FFFFFF"/>
                </a:highlight>
              </a:rPr>
              <a:t>[</a:t>
            </a:r>
            <a:r>
              <a:rPr lang="pl-PL" sz="1200" dirty="0">
                <a:solidFill>
                  <a:srgbClr val="000000"/>
                </a:solidFill>
                <a:highlight>
                  <a:srgbClr val="FFFFFF"/>
                </a:highlight>
              </a:rPr>
              <a:t>x1</a:t>
            </a:r>
            <a:r>
              <a:rPr lang="pl-PL" sz="1200" b="1" dirty="0">
                <a:solidFill>
                  <a:srgbClr val="000080"/>
                </a:solidFill>
                <a:highlight>
                  <a:srgbClr val="FFFFFF"/>
                </a:highlight>
              </a:rPr>
              <a:t>,</a:t>
            </a:r>
            <a:r>
              <a:rPr lang="pl-PL" sz="1200" dirty="0">
                <a:solidFill>
                  <a:srgbClr val="000000"/>
                </a:solidFill>
                <a:highlight>
                  <a:srgbClr val="FFFFFF"/>
                </a:highlight>
              </a:rPr>
              <a:t> x2</a:t>
            </a:r>
            <a:r>
              <a:rPr lang="pl-PL" sz="1200" b="1" dirty="0">
                <a:solidFill>
                  <a:srgbClr val="000080"/>
                </a:solidFill>
                <a:highlight>
                  <a:srgbClr val="FFFFFF"/>
                </a:highlight>
              </a:rPr>
              <a:t>]</a:t>
            </a:r>
            <a:endParaRPr lang="pl-PL"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Instancia a classe </a:t>
            </a:r>
            <a:r>
              <a:rPr lang="pt-BR" sz="1200" dirty="0" err="1">
                <a:solidFill>
                  <a:srgbClr val="008000"/>
                </a:solidFill>
                <a:highlight>
                  <a:srgbClr val="FFFFFF"/>
                </a:highlight>
              </a:rPr>
              <a:t>SGDRegressor</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SGDRegressor</a:t>
            </a:r>
            <a:r>
              <a:rPr lang="pt-BR" sz="1200" b="1" dirty="0">
                <a:solidFill>
                  <a:srgbClr val="000080"/>
                </a:solidFill>
                <a:highlight>
                  <a:srgbClr val="FFFFFF"/>
                </a:highlight>
              </a:rPr>
              <a:t>(</a:t>
            </a:r>
            <a:r>
              <a:rPr lang="pt-BR" sz="1200" dirty="0" err="1">
                <a:solidFill>
                  <a:srgbClr val="000000"/>
                </a:solidFill>
                <a:highlight>
                  <a:srgbClr val="FFFFFF"/>
                </a:highlight>
              </a:rPr>
              <a:t>max_iter</a:t>
            </a:r>
            <a:r>
              <a:rPr lang="pt-BR" sz="1200" b="1" dirty="0">
                <a:solidFill>
                  <a:srgbClr val="000080"/>
                </a:solidFill>
                <a:highlight>
                  <a:srgbClr val="FFFFFF"/>
                </a:highlight>
              </a:rPr>
              <a:t>=</a:t>
            </a:r>
            <a:r>
              <a:rPr lang="pt-BR" sz="1200" dirty="0">
                <a:solidFill>
                  <a:srgbClr val="FF0000"/>
                </a:solidFill>
                <a:highlight>
                  <a:srgbClr val="FFFFFF"/>
                </a:highlight>
              </a:rPr>
              <a:t>50</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fit_intercept</a:t>
            </a:r>
            <a:r>
              <a:rPr lang="pt-BR" sz="1200" b="1" dirty="0">
                <a:solidFill>
                  <a:srgbClr val="000080"/>
                </a:solidFill>
                <a:highlight>
                  <a:srgbClr val="FFFFFF"/>
                </a:highlight>
              </a:rPr>
              <a:t>=</a:t>
            </a:r>
            <a:r>
              <a:rPr lang="pt-BR" sz="1200" b="1" dirty="0">
                <a:solidFill>
                  <a:srgbClr val="880088"/>
                </a:solidFill>
                <a:highlight>
                  <a:srgbClr val="FFFFFF"/>
                </a:highlight>
              </a:rPr>
              <a:t>False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Treina o modelo.</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y</a:t>
            </a:r>
            <a:r>
              <a:rPr lang="pt-BR" sz="1200" b="1" dirty="0" err="1">
                <a:solidFill>
                  <a:srgbClr val="000080"/>
                </a:solidFill>
                <a:highlight>
                  <a:srgbClr val="FFFFFF"/>
                </a:highlight>
              </a:rPr>
              <a:t>.</a:t>
            </a:r>
            <a:r>
              <a:rPr lang="pt-BR" sz="1200" dirty="0" err="1">
                <a:solidFill>
                  <a:srgbClr val="000000"/>
                </a:solidFill>
                <a:highlight>
                  <a:srgbClr val="FFFFFF"/>
                </a:highlight>
              </a:rPr>
              <a:t>ravel</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'a1: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'a2: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a1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1.9844</a:t>
            </a:r>
            <a:endParaRPr lang="pt-BR" sz="1200" dirty="0">
              <a:solidFill>
                <a:srgbClr val="000000"/>
              </a:solidFill>
              <a:highlight>
                <a:srgbClr val="FFFFFF"/>
              </a:highlight>
            </a:endParaRPr>
          </a:p>
          <a:p>
            <a:r>
              <a:rPr lang="pt-BR" sz="1200" dirty="0">
                <a:solidFill>
                  <a:srgbClr val="000000"/>
                </a:solidFill>
                <a:highlight>
                  <a:srgbClr val="FFFFFF"/>
                </a:highlight>
              </a:rPr>
              <a:t>a2</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3.9802</a:t>
            </a:r>
            <a:endParaRPr lang="pt-BR" sz="1200" dirty="0"/>
          </a:p>
        </p:txBody>
      </p:sp>
      <p:sp>
        <p:nvSpPr>
          <p:cNvPr id="7" name="TextBox 6"/>
          <p:cNvSpPr txBox="1"/>
          <p:nvPr/>
        </p:nvSpPr>
        <p:spPr>
          <a:xfrm>
            <a:off x="1127761" y="6364513"/>
            <a:ext cx="6080136" cy="369332"/>
          </a:xfrm>
          <a:prstGeom prst="rect">
            <a:avLst/>
          </a:prstGeom>
          <a:noFill/>
        </p:spPr>
        <p:txBody>
          <a:bodyPr wrap="square" rtlCol="0">
            <a:spAutoFit/>
          </a:bodyPr>
          <a:lstStyle/>
          <a:p>
            <a:pPr algn="ctr"/>
            <a:r>
              <a:rPr lang="pt-BR" u="sng" dirty="0" smtClean="0">
                <a:solidFill>
                  <a:srgbClr val="00B0F0"/>
                </a:solidFill>
              </a:rPr>
              <a:t>Exemplo: </a:t>
            </a:r>
            <a:r>
              <a:rPr lang="pt-BR" u="sng" dirty="0">
                <a:solidFill>
                  <a:srgbClr val="00B0F0"/>
                </a:solidFill>
              </a:rPr>
              <a:t>SGD_with_scikit_learn_lib.ipynb</a:t>
            </a:r>
          </a:p>
        </p:txBody>
      </p:sp>
    </p:spTree>
    <p:extLst>
      <p:ext uri="{BB962C8B-B14F-4D97-AF65-F5344CB8AC3E}">
        <p14:creationId xmlns:p14="http://schemas.microsoft.com/office/powerpoint/2010/main" val="1927880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200" y="1690688"/>
                <a:ext cx="10515600" cy="4872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Em algumas situações, alguns </a:t>
                </a:r>
                <a:r>
                  <a:rPr lang="pt-BR" b="1" dirty="0"/>
                  <a:t>atributos</a:t>
                </a:r>
                <a:r>
                  <a:rPr lang="pt-BR" dirty="0"/>
                  <a:t> acabam sendo dominantes sobre os demais no sentido de que exercerem grande influência sobre o </a:t>
                </a:r>
                <a:r>
                  <a:rPr lang="pt-BR" b="1" i="1" dirty="0"/>
                  <a:t>erro</a:t>
                </a:r>
                <a:r>
                  <a:rPr lang="pt-BR" dirty="0"/>
                  <a:t> cometido pelo modelo. </a:t>
                </a:r>
              </a:p>
              <a:p>
                <a:pPr algn="just"/>
                <a:r>
                  <a:rPr lang="pt-BR" dirty="0"/>
                  <a:t>Isto pode ocorrer devido à grande diferença de magnitude entre os atributos.</a:t>
                </a:r>
              </a:p>
              <a:p>
                <a:pPr algn="just"/>
                <a:r>
                  <a:rPr lang="pt-BR" dirty="0"/>
                  <a:t>Essa diferença de magnitudes afeta o desempenho dos algoritmos de ML.</a:t>
                </a:r>
              </a:p>
              <a:p>
                <a:pPr algn="just"/>
                <a:r>
                  <a:rPr lang="pt-BR" b="1" dirty="0"/>
                  <a:t>Exemplo</a:t>
                </a:r>
                <a:r>
                  <a:rPr lang="pt-BR" dirty="0"/>
                  <a:t>: Suponha que você tenha dois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oMath>
                </a14:m>
                <a:r>
                  <a:rPr lang="pt-BR" dirty="0"/>
                  <a:t>e</a:t>
                </a:r>
                <a14:m>
                  <m:oMath xmlns:m="http://schemas.openxmlformats.org/officeDocument/2006/math">
                    <m:r>
                      <a:rPr lang="pt-BR" b="0" i="0"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variando de 0 a 2000 (área de um imóvel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de 1 a 5 (número de quartos), respectivamente.</a:t>
                </a:r>
              </a:p>
              <a:p>
                <a:pPr algn="just"/>
                <a:r>
                  <a:rPr lang="pt-BR" dirty="0"/>
                  <a:t>Algoritmos de ML trabalham com números/magnitudes e não sabem o que eles representam nem suas unidades. </a:t>
                </a:r>
              </a:p>
              <a:p>
                <a:pPr algn="just"/>
                <a:r>
                  <a:rPr lang="pt-BR" dirty="0"/>
                  <a:t>Porém, algoritmos que usam </a:t>
                </a:r>
                <a:r>
                  <a:rPr lang="pt-BR" b="1" i="1" dirty="0"/>
                  <a:t>distância</a:t>
                </a:r>
                <a:r>
                  <a:rPr lang="pt-BR" dirty="0"/>
                  <a:t> (e.g., erro quadrático médio) como métrica de erro vão assumir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mais importância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e entender que, por exemplo, 100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&gt; 2 quartos.</a:t>
                </a:r>
              </a:p>
              <a:p>
                <a:pPr algn="just"/>
                <a:r>
                  <a:rPr lang="pt-BR" dirty="0"/>
                  <a:t>Portanto, o erro entre  </a:t>
                </a:r>
                <a14:m>
                  <m:oMath xmlns:m="http://schemas.openxmlformats.org/officeDocument/2006/math">
                    <m:r>
                      <m:rPr>
                        <m:sty m:val="p"/>
                      </m:rPr>
                      <a:rPr lang="pt-BR">
                        <a:latin typeface="Cambria Math" panose="02040503050406030204" pitchFamily="18" charset="0"/>
                        <a:ea typeface="Cambria Math" panose="02040503050406030204" pitchFamily="18" charset="0"/>
                      </a:rPr>
                      <m:t>y</m:t>
                    </m:r>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será 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a:t>
                </a:r>
              </a:p>
              <a:p>
                <a:pPr algn="just"/>
                <a:endParaRPr lang="pt-BR" dirty="0"/>
              </a:p>
              <a:p>
                <a:pPr algn="just"/>
                <a:endParaRPr lang="pt-BR" dirty="0"/>
              </a:p>
              <a:p>
                <a:pPr marL="0" indent="0" algn="just">
                  <a:buNone/>
                </a:pPr>
                <a:endParaRPr lang="pt-BR" dirty="0"/>
              </a:p>
              <a:p>
                <a:pPr marL="0" indent="0" algn="just">
                  <a:buNone/>
                </a:pPr>
                <a:endParaRPr lang="pt-BR"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200" y="1690688"/>
                <a:ext cx="10515600" cy="4872950"/>
              </a:xfrm>
              <a:prstGeom prst="rect">
                <a:avLst/>
              </a:prstGeom>
              <a:blipFill rotWithShape="0">
                <a:blip r:embed="rId3"/>
                <a:stretch>
                  <a:fillRect l="-812" t="-2375" r="-870"/>
                </a:stretch>
              </a:blipFill>
            </p:spPr>
            <p:txBody>
              <a:bodyPr/>
              <a:lstStyle/>
              <a:p>
                <a:r>
                  <a:rPr lang="pt-BR">
                    <a:noFill/>
                  </a:rPr>
                  <a:t> </a:t>
                </a:r>
              </a:p>
            </p:txBody>
          </p:sp>
        </mc:Fallback>
      </mc:AlternateContent>
    </p:spTree>
    <p:extLst>
      <p:ext uri="{BB962C8B-B14F-4D97-AF65-F5344CB8AC3E}">
        <p14:creationId xmlns:p14="http://schemas.microsoft.com/office/powerpoint/2010/main" val="1378223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93142C1-FD08-4328-BCCB-5521CEABA2E7}"/>
              </a:ext>
            </a:extLst>
          </p:cNvPr>
          <p:cNvSpPr>
            <a:spLocks noGrp="1"/>
          </p:cNvSpPr>
          <p:nvPr>
            <p:ph type="title"/>
          </p:nvPr>
        </p:nvSpPr>
        <p:spPr/>
        <p:txBody>
          <a:bodyPr/>
          <a:lstStyle/>
          <a:p>
            <a:r>
              <a:rPr lang="pt-BR" dirty="0"/>
              <a:t>Escalonamento de </a:t>
            </a:r>
            <a:r>
              <a:rPr lang="pt-BR" dirty="0" err="1"/>
              <a:t>Features</a:t>
            </a:r>
            <a:endParaRPr lang="pt-BR"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 xmlns:a16="http://schemas.microsoft.com/office/drawing/2014/main" id="{C1642F2F-7A09-459E-9D90-1D9D3103E685}"/>
                  </a:ext>
                </a:extLst>
              </p:cNvPr>
              <p:cNvSpPr>
                <a:spLocks noGrp="1"/>
              </p:cNvSpPr>
              <p:nvPr>
                <p:ph idx="1"/>
              </p:nvPr>
            </p:nvSpPr>
            <p:spPr>
              <a:xfrm>
                <a:off x="838200" y="1690687"/>
                <a:ext cx="10915650" cy="3929825"/>
              </a:xfrm>
            </p:spPr>
            <p:txBody>
              <a:bodyPr>
                <a:normAutofit/>
              </a:bodyPr>
              <a:lstStyle/>
              <a:p>
                <a:r>
                  <a:rPr lang="pt-BR" dirty="0"/>
                  <a:t>Dada a seguinte equação hipótese,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endParaRPr lang="pt-BR" dirty="0"/>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a:t>
                </a:r>
              </a:p>
              <a:p>
                <a:r>
                  <a:rPr lang="pt-BR" dirty="0"/>
                  <a:t>A função de erro 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d>
                                  <m:dPr>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uma influência maior no erro resultante,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oMath>
                </a14:m>
                <a:r>
                  <a:rPr lang="pt-BR" dirty="0"/>
                  <a:t>.</a:t>
                </a:r>
              </a:p>
            </p:txBody>
          </p:sp>
        </mc:Choice>
        <mc:Fallback xmlns="">
          <p:sp>
            <p:nvSpPr>
              <p:cNvPr id="4" name="Content Placeholder 2">
                <a:extLst>
                  <a:ext uri="{FF2B5EF4-FFF2-40B4-BE49-F238E27FC236}">
                    <a16:creationId xmlns:a16="http://schemas.microsoft.com/office/drawing/2014/main" xmlns="" xmlns:a14="http://schemas.microsoft.com/office/drawing/2010/main" id="{C1642F2F-7A09-459E-9D90-1D9D3103E685}"/>
                  </a:ext>
                </a:extLst>
              </p:cNvPr>
              <p:cNvSpPr>
                <a:spLocks noGrp="1" noRot="1" noChangeAspect="1" noMove="1" noResize="1" noEditPoints="1" noAdjustHandles="1" noChangeArrowheads="1" noChangeShapeType="1" noTextEdit="1"/>
              </p:cNvSpPr>
              <p:nvPr>
                <p:ph idx="1"/>
              </p:nvPr>
            </p:nvSpPr>
            <p:spPr>
              <a:xfrm>
                <a:off x="838200" y="1690687"/>
                <a:ext cx="10915650" cy="3929825"/>
              </a:xfrm>
              <a:blipFill rotWithShape="0">
                <a:blip r:embed="rId2"/>
                <a:stretch>
                  <a:fillRect l="-1006" t="-2481"/>
                </a:stretch>
              </a:blipFill>
            </p:spPr>
            <p:txBody>
              <a:bodyPr/>
              <a:lstStyle/>
              <a:p>
                <a:r>
                  <a:rPr lang="pt-BR">
                    <a:noFill/>
                  </a:rPr>
                  <a:t> </a:t>
                </a:r>
              </a:p>
            </p:txBody>
          </p:sp>
        </mc:Fallback>
      </mc:AlternateContent>
      <p:pic>
        <p:nvPicPr>
          <p:cNvPr id="5" name="Picture 2" descr="https://miro.medium.com/max/395/1*EyPd0sQxEXtTDSJgu72JNQ.jpeg">
            <a:extLst>
              <a:ext uri="{FF2B5EF4-FFF2-40B4-BE49-F238E27FC236}">
                <a16:creationId xmlns="" xmlns:a16="http://schemas.microsoft.com/office/drawing/2014/main" id="{0D8EEA24-1121-4936-A240-08F46CEAC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195" y="0"/>
            <a:ext cx="2417805" cy="347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p:txBody>
          <a:bodyPr>
            <a:normAutofit/>
          </a:bodyPr>
          <a:lstStyle/>
          <a:p>
            <a:r>
              <a:rPr lang="pt-BR" dirty="0"/>
              <a:t>Esse problema ocorre com todo algoritmo que se baseia no cálculo da distância durante a fase de treinamento.</a:t>
            </a:r>
          </a:p>
          <a:p>
            <a:r>
              <a:rPr lang="pt-BR" dirty="0"/>
              <a:t>Portanto, para evitar esse problema, a variação de todos os atributos deve ser escalonada para que cada atributo contribua com mesma importância/peso para o cálculo da distância (ou seja, do erro quadrático médio).</a:t>
            </a:r>
          </a:p>
          <a:p>
            <a:r>
              <a:rPr lang="pt-BR" dirty="0"/>
              <a:t> Ou seja, escalona-se os atributos para deixa-los com a mesma faixa de valores/magnitudes.</a:t>
            </a:r>
          </a:p>
        </p:txBody>
      </p:sp>
    </p:spTree>
    <p:extLst>
      <p:ext uri="{BB962C8B-B14F-4D97-AF65-F5344CB8AC3E}">
        <p14:creationId xmlns:p14="http://schemas.microsoft.com/office/powerpoint/2010/main" val="3204110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a:xfrm>
            <a:off x="838200" y="1825625"/>
            <a:ext cx="10515600" cy="1819233"/>
          </a:xfrm>
        </p:spPr>
        <p:txBody>
          <a:bodyPr/>
          <a:lstStyle/>
          <a:p>
            <a:pPr marL="0" indent="0" algn="just">
              <a:buNone/>
            </a:pPr>
            <a:r>
              <a:rPr lang="pt-BR" dirty="0"/>
              <a:t>Quando as features tem variações de valores bem diferentes, os contornos da superfície de erro vão ter formato elíptico,  dificultando a convergência de algoritmos que usam distância como métrica para o cálculo do erro, como o caso do gradiente descendente. </a:t>
            </a:r>
          </a:p>
          <a:p>
            <a:endParaRPr lang="pt-BR"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333" y="3441658"/>
            <a:ext cx="2288436" cy="315890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4872" y="4560274"/>
            <a:ext cx="2292375" cy="2040292"/>
          </a:xfrm>
          <a:prstGeom prst="rect">
            <a:avLst/>
          </a:prstGeom>
        </p:spPr>
      </p:pic>
    </p:spTree>
    <p:extLst>
      <p:ext uri="{BB962C8B-B14F-4D97-AF65-F5344CB8AC3E}">
        <p14:creationId xmlns:p14="http://schemas.microsoft.com/office/powerpoint/2010/main" val="1168747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377"/>
            <a:ext cx="10515600" cy="718087"/>
          </a:xfrm>
        </p:spPr>
        <p:txBody>
          <a:bodyPr/>
          <a:lstStyle/>
          <a:p>
            <a:r>
              <a:rPr lang="en-US" dirty="0" err="1"/>
              <a:t>Escalonamento</a:t>
            </a:r>
            <a:r>
              <a:rPr lang="en-US" dirty="0"/>
              <a:t> de Features</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94228"/>
                <a:ext cx="11231880" cy="5390351"/>
              </a:xfrm>
            </p:spPr>
            <p:txBody>
              <a:bodyPr>
                <a:normAutofit fontScale="70000" lnSpcReduction="20000"/>
              </a:bodyPr>
              <a:lstStyle/>
              <a:p>
                <a:r>
                  <a:rPr lang="pt-BR" dirty="0" smtClean="0"/>
                  <a:t>As duas formas mais comuns de escalonamento são:</a:t>
                </a:r>
                <a:endParaRPr lang="en-US" dirty="0"/>
              </a:p>
              <a:p>
                <a:pPr lvl="1">
                  <a:buFont typeface="Courier New" panose="02070309020205020404" pitchFamily="49" charset="0"/>
                  <a:buChar char="o"/>
                </a:pPr>
                <a:r>
                  <a:rPr lang="en-US" b="1" dirty="0" err="1"/>
                  <a:t>Normalização</a:t>
                </a:r>
                <a:r>
                  <a:rPr lang="en-US" b="1" dirty="0"/>
                  <a:t> </a:t>
                </a:r>
                <a:r>
                  <a:rPr lang="en-US" b="1" dirty="0" err="1"/>
                  <a:t>Mín</a:t>
                </a:r>
                <a:r>
                  <a:rPr lang="en-US" b="1" dirty="0"/>
                  <a:t>-Max</a:t>
                </a:r>
              </a:p>
              <a:p>
                <a:pPr marL="0" indent="0">
                  <a:buNone/>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sSup>
                            <m:sSupPr>
                              <m:ctrlPr>
                                <a:rPr lang="pt-BR" sz="2600" b="0" i="1" smtClean="0">
                                  <a:latin typeface="Cambria Math" panose="02040503050406030204" pitchFamily="18" charset="0"/>
                                </a:rPr>
                              </m:ctrlPr>
                            </m:sSupPr>
                            <m:e>
                              <m:r>
                                <a:rPr lang="en-US" sz="2600" b="0" i="1" smtClean="0">
                                  <a:latin typeface="Cambria Math" panose="02040503050406030204" pitchFamily="18" charset="0"/>
                                </a:rPr>
                                <m:t>𝑥</m:t>
                              </m:r>
                            </m:e>
                            <m:sup>
                              <m:r>
                                <a:rPr lang="pt-BR" sz="2600" b="0" i="1" smtClean="0">
                                  <a:latin typeface="Cambria Math" panose="02040503050406030204" pitchFamily="18" charset="0"/>
                                </a:rPr>
                                <m:t>′</m:t>
                              </m:r>
                            </m:sup>
                          </m:sSup>
                        </m:e>
                        <m:sub>
                          <m:r>
                            <a:rPr lang="en-US" sz="2600" b="0" i="1" smtClean="0">
                              <a:latin typeface="Cambria Math" panose="02040503050406030204" pitchFamily="18" charset="0"/>
                            </a:rPr>
                            <m:t>𝑘</m:t>
                          </m:r>
                        </m:sub>
                      </m:sSub>
                      <m:d>
                        <m:dPr>
                          <m:ctrlPr>
                            <a:rPr lang="pt-BR" sz="2600" b="0" i="1">
                              <a:latin typeface="Cambria Math" panose="02040503050406030204" pitchFamily="18" charset="0"/>
                            </a:rPr>
                          </m:ctrlPr>
                        </m:dPr>
                        <m:e>
                          <m:r>
                            <a:rPr lang="pt-BR" sz="2600" i="1">
                              <a:latin typeface="Cambria Math" panose="02040503050406030204" pitchFamily="18" charset="0"/>
                            </a:rPr>
                            <m:t>𝑖</m:t>
                          </m:r>
                        </m:e>
                      </m:d>
                      <m:r>
                        <a:rPr lang="pt-BR" sz="2600" i="1">
                          <a:latin typeface="Cambria Math" panose="02040503050406030204" pitchFamily="18" charset="0"/>
                        </a:rPr>
                        <m:t>=</m:t>
                      </m:r>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𝑘</m:t>
                              </m:r>
                            </m:sub>
                          </m:sSub>
                          <m:d>
                            <m:dPr>
                              <m:ctrlPr>
                                <a:rPr lang="pt-BR" sz="2600" b="0" i="1" smtClean="0">
                                  <a:latin typeface="Cambria Math" panose="02040503050406030204" pitchFamily="18" charset="0"/>
                                </a:rPr>
                              </m:ctrlPr>
                            </m:dPr>
                            <m:e>
                              <m:r>
                                <a:rPr lang="pt-BR" sz="2600" b="0" i="1" smtClean="0">
                                  <a:latin typeface="Cambria Math" panose="02040503050406030204" pitchFamily="18" charset="0"/>
                                </a:rPr>
                                <m:t>𝑖</m:t>
                              </m:r>
                            </m:e>
                          </m:d>
                          <m:r>
                            <a:rPr lang="pt-BR" sz="2600" b="0" i="1" smtClean="0">
                              <a:latin typeface="Cambria Math" panose="02040503050406030204" pitchFamily="18" charset="0"/>
                            </a:rPr>
                            <m:t>−</m:t>
                          </m:r>
                          <m:r>
                            <m:rPr>
                              <m:sty m:val="p"/>
                            </m:rPr>
                            <a:rPr lang="en-US" sz="2600" b="0" i="0" smtClean="0">
                              <a:latin typeface="Cambria Math" panose="02040503050406030204" pitchFamily="18" charset="0"/>
                            </a:rPr>
                            <m:t>min</m:t>
                          </m:r>
                          <m:d>
                            <m:dPr>
                              <m:ctrlPr>
                                <a:rPr lang="en-US" sz="2600" b="0" i="1" smtClean="0">
                                  <a:latin typeface="Cambria Math" panose="02040503050406030204" pitchFamily="18" charset="0"/>
                                </a:rPr>
                              </m:ctrlPr>
                            </m:dPr>
                            <m:e>
                              <m:r>
                                <a:rPr lang="en-US" sz="2600" b="1" i="1" smtClean="0">
                                  <a:latin typeface="Cambria Math" panose="02040503050406030204" pitchFamily="18" charset="0"/>
                                </a:rPr>
                                <m:t>𝒙</m:t>
                              </m:r>
                            </m:e>
                          </m:d>
                        </m:num>
                        <m:den>
                          <m:r>
                            <m:rPr>
                              <m:sty m:val="p"/>
                            </m:rPr>
                            <a:rPr lang="en-US" sz="2600">
                              <a:latin typeface="Cambria Math" panose="02040503050406030204" pitchFamily="18" charset="0"/>
                            </a:rPr>
                            <m:t>m</m:t>
                          </m:r>
                          <m:r>
                            <m:rPr>
                              <m:sty m:val="p"/>
                            </m:rPr>
                            <a:rPr lang="en-US" sz="2600" b="0" i="0" smtClean="0">
                              <a:latin typeface="Cambria Math" panose="02040503050406030204" pitchFamily="18" charset="0"/>
                            </a:rPr>
                            <m:t>ax</m:t>
                          </m:r>
                          <m:d>
                            <m:dPr>
                              <m:ctrlPr>
                                <a:rPr lang="en-US" sz="2600" i="1">
                                  <a:latin typeface="Cambria Math" panose="02040503050406030204" pitchFamily="18" charset="0"/>
                                </a:rPr>
                              </m:ctrlPr>
                            </m:dPr>
                            <m:e>
                              <m:r>
                                <a:rPr lang="en-US" sz="2600" b="1" i="1">
                                  <a:latin typeface="Cambria Math" panose="02040503050406030204" pitchFamily="18" charset="0"/>
                                </a:rPr>
                                <m:t>𝒙</m:t>
                              </m:r>
                            </m:e>
                          </m:d>
                          <m:r>
                            <a:rPr lang="en-US" sz="2600" b="0" i="1" smtClean="0">
                              <a:latin typeface="Cambria Math" panose="02040503050406030204" pitchFamily="18" charset="0"/>
                            </a:rPr>
                            <m:t>−</m:t>
                          </m:r>
                          <m:r>
                            <m:rPr>
                              <m:sty m:val="p"/>
                            </m:rPr>
                            <a:rPr lang="en-US" sz="2600">
                              <a:latin typeface="Cambria Math" panose="02040503050406030204" pitchFamily="18" charset="0"/>
                            </a:rPr>
                            <m:t>min</m:t>
                          </m:r>
                          <m:d>
                            <m:dPr>
                              <m:ctrlPr>
                                <a:rPr lang="en-US" sz="2600" i="1">
                                  <a:latin typeface="Cambria Math" panose="02040503050406030204" pitchFamily="18" charset="0"/>
                                </a:rPr>
                              </m:ctrlPr>
                            </m:dPr>
                            <m:e>
                              <m:r>
                                <a:rPr lang="en-US" sz="2600" b="1" i="1">
                                  <a:latin typeface="Cambria Math" panose="02040503050406030204" pitchFamily="18" charset="0"/>
                                </a:rPr>
                                <m:t>𝒙</m:t>
                              </m:r>
                            </m:e>
                          </m:d>
                        </m:den>
                      </m:f>
                      <m:r>
                        <a:rPr lang="pt-BR" sz="2600" b="0" i="1" smtClean="0">
                          <a:latin typeface="Cambria Math" panose="02040503050406030204" pitchFamily="18" charset="0"/>
                        </a:rPr>
                        <m:t>,</m:t>
                      </m:r>
                      <m:sSub>
                        <m:sSubPr>
                          <m:ctrlPr>
                            <a:rPr lang="en-US" sz="2600" i="1">
                              <a:latin typeface="Cambria Math" panose="02040503050406030204" pitchFamily="18" charset="0"/>
                            </a:rPr>
                          </m:ctrlPr>
                        </m:sSubPr>
                        <m:e>
                          <m:r>
                            <a:rPr lang="pt-BR" sz="2600" b="0" i="1" smtClean="0">
                              <a:latin typeface="Cambria Math" panose="02040503050406030204" pitchFamily="18" charset="0"/>
                            </a:rPr>
                            <m:t>0</m:t>
                          </m:r>
                          <m:r>
                            <a:rPr lang="en-US" sz="2600" i="1" smtClean="0">
                              <a:latin typeface="Cambria Math" panose="02040503050406030204" pitchFamily="18" charset="0"/>
                              <a:ea typeface="Cambria Math" panose="02040503050406030204" pitchFamily="18" charset="0"/>
                            </a:rPr>
                            <m:t>≤</m:t>
                          </m:r>
                          <m:sSup>
                            <m:sSupPr>
                              <m:ctrlPr>
                                <a:rPr lang="pt-BR" sz="2600" i="1">
                                  <a:latin typeface="Cambria Math" panose="02040503050406030204" pitchFamily="18" charset="0"/>
                                </a:rPr>
                              </m:ctrlPr>
                            </m:sSupPr>
                            <m:e>
                              <m:r>
                                <a:rPr lang="en-US" sz="2600" i="1">
                                  <a:latin typeface="Cambria Math" panose="02040503050406030204" pitchFamily="18" charset="0"/>
                                </a:rPr>
                                <m:t>𝑥</m:t>
                              </m:r>
                            </m:e>
                            <m:sup>
                              <m:r>
                                <a:rPr lang="pt-BR" sz="2600" i="1">
                                  <a:latin typeface="Cambria Math" panose="02040503050406030204" pitchFamily="18" charset="0"/>
                                </a:rPr>
                                <m:t>′</m:t>
                              </m:r>
                            </m:sup>
                          </m:sSup>
                        </m:e>
                        <m:sub>
                          <m:r>
                            <a:rPr lang="en-US" sz="2600" i="1">
                              <a:latin typeface="Cambria Math" panose="02040503050406030204" pitchFamily="18" charset="0"/>
                            </a:rPr>
                            <m:t>𝑘</m:t>
                          </m:r>
                        </m:sub>
                      </m:sSub>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i="1" smtClean="0">
                          <a:latin typeface="Cambria Math" panose="02040503050406030204" pitchFamily="18" charset="0"/>
                          <a:ea typeface="Cambria Math" panose="02040503050406030204" pitchFamily="18" charset="0"/>
                        </a:rPr>
                        <m:t>≤</m:t>
                      </m:r>
                      <m:r>
                        <a:rPr lang="pt-BR" sz="2600" b="0" i="1" smtClean="0">
                          <a:latin typeface="Cambria Math" panose="02040503050406030204" pitchFamily="18" charset="0"/>
                          <a:ea typeface="Cambria Math" panose="02040503050406030204" pitchFamily="18" charset="0"/>
                        </a:rPr>
                        <m:t>1</m:t>
                      </m:r>
                    </m:oMath>
                  </m:oMathPara>
                </a14:m>
                <a:endParaRPr lang="nl-BE" sz="2600" dirty="0"/>
              </a:p>
              <a:p>
                <a:pPr lvl="1">
                  <a:buFont typeface="Courier New" panose="02070309020205020404" pitchFamily="49" charset="0"/>
                  <a:buChar char="o"/>
                </a:pPr>
                <a:r>
                  <a:rPr lang="en-US" b="1" dirty="0" err="1"/>
                  <a:t>Padronização</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r>
                            <a:rPr lang="pt-BR" sz="2600" b="0" i="1" smtClean="0">
                              <a:latin typeface="Cambria Math" panose="02040503050406030204" pitchFamily="18" charset="0"/>
                            </a:rPr>
                            <m:t>′</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f>
                        <m:fPr>
                          <m:ctrlPr>
                            <a:rPr lang="en-US" sz="2600" i="1" smtClean="0">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𝜇</m:t>
                              </m:r>
                            </m:e>
                            <m:sub>
                              <m:r>
                                <a:rPr lang="en-US" sz="2600" b="1" i="1" smtClean="0">
                                  <a:latin typeface="Cambria Math" panose="02040503050406030204" pitchFamily="18" charset="0"/>
                                </a:rPr>
                                <m:t>𝒙</m:t>
                              </m:r>
                            </m:sub>
                          </m:sSub>
                        </m:num>
                        <m:den>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𝜎</m:t>
                              </m:r>
                            </m:e>
                            <m:sub>
                              <m:r>
                                <a:rPr lang="en-US" sz="2600" b="1" i="1" smtClean="0">
                                  <a:latin typeface="Cambria Math" panose="02040503050406030204" pitchFamily="18" charset="0"/>
                                </a:rPr>
                                <m:t>𝒙</m:t>
                              </m:r>
                            </m:sub>
                          </m:sSub>
                        </m:den>
                      </m:f>
                    </m:oMath>
                  </m:oMathPara>
                </a14:m>
                <a:endParaRPr lang="nl-BE" sz="2600" dirty="0"/>
              </a:p>
              <a:p>
                <a:r>
                  <a:rPr lang="pt-BR" dirty="0"/>
                  <a:t>Ajuda a acelerar a convergência do gradiente descendente pois deixa as curvas de nível da superfície de erro mais circulares.</a:t>
                </a:r>
              </a:p>
              <a:p>
                <a:r>
                  <a:rPr lang="pt-BR" dirty="0"/>
                  <a:t>Possibilita comparar o peso/influência de cada atributo no modelo.</a:t>
                </a:r>
              </a:p>
              <a:p>
                <a:r>
                  <a:rPr lang="pt-BR" dirty="0"/>
                  <a:t>Aplicado durante pré-processamento das features</a:t>
                </a:r>
                <a:r>
                  <a:rPr lang="pt-BR" dirty="0" smtClean="0"/>
                  <a:t>.</a:t>
                </a:r>
              </a:p>
              <a:p>
                <a:r>
                  <a:rPr lang="pt-BR" b="1" i="1" dirty="0"/>
                  <a:t>Normalização </a:t>
                </a:r>
                <a:r>
                  <a:rPr lang="pt-BR" b="1" i="1" dirty="0" smtClean="0"/>
                  <a:t>mín-max </a:t>
                </a:r>
                <a:r>
                  <a:rPr lang="pt-BR" dirty="0" smtClean="0"/>
                  <a:t>faz com que os atributos variem entre </a:t>
                </a:r>
                <a:r>
                  <a:rPr lang="pt-BR" dirty="0"/>
                  <a:t>0 e </a:t>
                </a:r>
                <a:r>
                  <a:rPr lang="pt-BR" dirty="0" smtClean="0"/>
                  <a:t>1.</a:t>
                </a:r>
              </a:p>
              <a:p>
                <a:r>
                  <a:rPr lang="pt-BR" b="1" i="1" dirty="0" smtClean="0"/>
                  <a:t>Padronização</a:t>
                </a:r>
                <a:r>
                  <a:rPr lang="pt-BR" dirty="0" smtClean="0"/>
                  <a:t> faz com que os atributos tenham média </a:t>
                </a:r>
                <a:r>
                  <a:rPr lang="pt-BR" dirty="0"/>
                  <a:t>zero e </a:t>
                </a:r>
                <a:r>
                  <a:rPr lang="pt-BR" dirty="0" smtClean="0"/>
                  <a:t>desvio </a:t>
                </a:r>
                <a:r>
                  <a:rPr lang="pt-BR" dirty="0"/>
                  <a:t>padrão unitário. Observe que, neste caso, os valores não </a:t>
                </a:r>
                <a:r>
                  <a:rPr lang="pt-BR" dirty="0" smtClean="0"/>
                  <a:t>ficam restritos </a:t>
                </a:r>
                <a:r>
                  <a:rPr lang="pt-BR" dirty="0"/>
                  <a:t>a um intervalo específico.</a:t>
                </a:r>
              </a:p>
              <a:p>
                <a:r>
                  <a:rPr lang="pt-BR" b="1" dirty="0"/>
                  <a:t>OBS.1</a:t>
                </a:r>
                <a:r>
                  <a:rPr lang="pt-BR" dirty="0"/>
                  <a:t>: Quando temos um conjunto de validação/teste do modelo, a boa prática é aplicar os valores obtidos durante o escalonamento do conjunto de treinamento ao conjunto de validação.</a:t>
                </a:r>
              </a:p>
              <a:p>
                <a:r>
                  <a:rPr lang="pt-BR" b="1" dirty="0"/>
                  <a:t>OBS.2</a:t>
                </a:r>
                <a:r>
                  <a:rPr lang="pt-BR" dirty="0"/>
                  <a:t>: Em alguns casos, o escalonamento também é aplicado aos rótulos (</a:t>
                </a:r>
                <a:r>
                  <a:rPr lang="pt-BR" dirty="0" smtClean="0"/>
                  <a:t>ou seja, aos </a:t>
                </a:r>
                <a:r>
                  <a:rPr lang="pt-BR" dirty="0"/>
                  <a:t>objetivos), i.e., aos valores de </a:t>
                </a:r>
                <a14:m>
                  <m:oMath xmlns:m="http://schemas.openxmlformats.org/officeDocument/2006/math">
                    <m:r>
                      <a:rPr lang="pt-BR" b="0" i="1" smtClean="0">
                        <a:latin typeface="Cambria Math" panose="02040503050406030204" pitchFamily="18" charset="0"/>
                      </a:rPr>
                      <m:t>𝑦</m:t>
                    </m:r>
                  </m:oMath>
                </a14:m>
                <a:r>
                  <a:rPr lang="pt-BR" dirty="0"/>
                  <a:t>. Mas não se esqueça de desfazer o escalonamento para realizar predições que sejam significativas.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94228"/>
                <a:ext cx="11231880" cy="5390351"/>
              </a:xfrm>
              <a:blipFill rotWithShape="0">
                <a:blip r:embed="rId3"/>
                <a:stretch>
                  <a:fillRect l="-489" t="-2034" r="-380"/>
                </a:stretch>
              </a:blipFill>
            </p:spPr>
            <p:txBody>
              <a:bodyPr/>
              <a:lstStyle/>
              <a:p>
                <a:r>
                  <a:rPr lang="pt-BR">
                    <a:noFill/>
                  </a:rPr>
                  <a:t> </a:t>
                </a:r>
              </a:p>
            </p:txBody>
          </p:sp>
        </mc:Fallback>
      </mc:AlternateContent>
    </p:spTree>
    <p:extLst>
      <p:ext uri="{BB962C8B-B14F-4D97-AF65-F5344CB8AC3E}">
        <p14:creationId xmlns:p14="http://schemas.microsoft.com/office/powerpoint/2010/main" val="177896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1835"/>
          </a:xfrm>
        </p:spPr>
        <p:txBody>
          <a:bodyPr>
            <a:normAutofit/>
          </a:bodyPr>
          <a:lstStyle/>
          <a:p>
            <a:r>
              <a:rPr lang="pt-BR" dirty="0"/>
              <a:t>Quando </a:t>
            </a:r>
            <a:r>
              <a:rPr lang="pt-BR" dirty="0" smtClean="0"/>
              <a:t>usar </a:t>
            </a:r>
            <a:r>
              <a:rPr lang="pt-BR" dirty="0"/>
              <a:t>normalização e </a:t>
            </a:r>
            <a:r>
              <a:rPr lang="pt-BR" dirty="0" smtClean="0"/>
              <a:t>padronização</a:t>
            </a:r>
            <a:r>
              <a:rPr lang="pt-BR" dirty="0"/>
              <a:t>?</a:t>
            </a:r>
          </a:p>
        </p:txBody>
      </p:sp>
      <p:sp>
        <p:nvSpPr>
          <p:cNvPr id="3" name="Content Placeholder 2"/>
          <p:cNvSpPr>
            <a:spLocks noGrp="1"/>
          </p:cNvSpPr>
          <p:nvPr>
            <p:ph idx="1"/>
          </p:nvPr>
        </p:nvSpPr>
        <p:spPr>
          <a:xfrm>
            <a:off x="838200" y="1483360"/>
            <a:ext cx="11034252" cy="5201919"/>
          </a:xfrm>
        </p:spPr>
        <p:txBody>
          <a:bodyPr>
            <a:normAutofit fontScale="85000" lnSpcReduction="20000"/>
          </a:bodyPr>
          <a:lstStyle/>
          <a:p>
            <a:r>
              <a:rPr lang="pt-BR" dirty="0" smtClean="0"/>
              <a:t>A </a:t>
            </a:r>
            <a:r>
              <a:rPr lang="pt-BR" b="1" dirty="0"/>
              <a:t>normalização</a:t>
            </a:r>
            <a:r>
              <a:rPr lang="pt-BR" dirty="0"/>
              <a:t> é uma boa técnica a ser usada quando </a:t>
            </a:r>
            <a:r>
              <a:rPr lang="pt-BR" dirty="0" smtClean="0"/>
              <a:t>não se conhece </a:t>
            </a:r>
            <a:r>
              <a:rPr lang="pt-BR" dirty="0"/>
              <a:t>a distribuição </a:t>
            </a:r>
            <a:r>
              <a:rPr lang="pt-BR" dirty="0" smtClean="0"/>
              <a:t>dos </a:t>
            </a:r>
            <a:r>
              <a:rPr lang="pt-BR" b="1" i="1" dirty="0" smtClean="0"/>
              <a:t>atributos</a:t>
            </a:r>
            <a:r>
              <a:rPr lang="pt-BR" dirty="0" smtClean="0"/>
              <a:t> ou </a:t>
            </a:r>
            <a:r>
              <a:rPr lang="pt-BR" dirty="0"/>
              <a:t>quando </a:t>
            </a:r>
            <a:r>
              <a:rPr lang="pt-BR" dirty="0" smtClean="0"/>
              <a:t>se sabe que </a:t>
            </a:r>
            <a:r>
              <a:rPr lang="pt-BR" dirty="0"/>
              <a:t>a distribuição não é </a:t>
            </a:r>
            <a:r>
              <a:rPr lang="pt-BR" dirty="0" smtClean="0"/>
              <a:t>Gaussiana (PDF com formato de sino</a:t>
            </a:r>
            <a:r>
              <a:rPr lang="pt-BR" dirty="0"/>
              <a:t>). A </a:t>
            </a:r>
            <a:r>
              <a:rPr lang="pt-BR" b="1" i="1" dirty="0"/>
              <a:t>normalização</a:t>
            </a:r>
            <a:r>
              <a:rPr lang="pt-BR" dirty="0"/>
              <a:t> é útil </a:t>
            </a:r>
            <a:r>
              <a:rPr lang="pt-BR" dirty="0" smtClean="0"/>
              <a:t>quando o algoritmo </a:t>
            </a:r>
            <a:r>
              <a:rPr lang="pt-BR" dirty="0"/>
              <a:t>que </a:t>
            </a:r>
            <a:r>
              <a:rPr lang="pt-BR" dirty="0" smtClean="0"/>
              <a:t>está sendo usando </a:t>
            </a:r>
            <a:r>
              <a:rPr lang="pt-BR" dirty="0"/>
              <a:t>não faz suposições sobre a </a:t>
            </a:r>
            <a:r>
              <a:rPr lang="pt-BR" dirty="0" smtClean="0"/>
              <a:t>distribuição dos atributos, </a:t>
            </a:r>
            <a:r>
              <a:rPr lang="pt-BR" dirty="0"/>
              <a:t>como </a:t>
            </a:r>
            <a:r>
              <a:rPr lang="pt-BR" dirty="0" smtClean="0"/>
              <a:t>por exemplo: k-vizinhos mais próximos (k-NN) </a:t>
            </a:r>
            <a:r>
              <a:rPr lang="pt-BR" dirty="0"/>
              <a:t>e </a:t>
            </a:r>
            <a:r>
              <a:rPr lang="pt-BR" dirty="0" smtClean="0"/>
              <a:t>as redes </a:t>
            </a:r>
            <a:r>
              <a:rPr lang="pt-BR" dirty="0"/>
              <a:t>neurais artificiais</a:t>
            </a:r>
            <a:r>
              <a:rPr lang="pt-BR" dirty="0" smtClean="0"/>
              <a:t>.</a:t>
            </a:r>
            <a:endParaRPr lang="pt-BR" dirty="0"/>
          </a:p>
          <a:p>
            <a:r>
              <a:rPr lang="pt-BR" dirty="0"/>
              <a:t>A </a:t>
            </a:r>
            <a:r>
              <a:rPr lang="pt-BR" b="1" i="1" dirty="0"/>
              <a:t>padronização</a:t>
            </a:r>
            <a:r>
              <a:rPr lang="pt-BR" dirty="0"/>
              <a:t> </a:t>
            </a:r>
            <a:r>
              <a:rPr lang="pt-BR" dirty="0" smtClean="0"/>
              <a:t>pode ser útil quando os atributos seguem uma </a:t>
            </a:r>
            <a:r>
              <a:rPr lang="pt-BR" dirty="0"/>
              <a:t>distribuição </a:t>
            </a:r>
            <a:r>
              <a:rPr lang="pt-BR" dirty="0" smtClean="0"/>
              <a:t>Gaussiana </a:t>
            </a:r>
            <a:r>
              <a:rPr lang="pt-BR" dirty="0"/>
              <a:t>(curva </a:t>
            </a:r>
            <a:r>
              <a:rPr lang="pt-BR" dirty="0" smtClean="0"/>
              <a:t>com formato de </a:t>
            </a:r>
            <a:r>
              <a:rPr lang="pt-BR" dirty="0"/>
              <a:t>sino). </a:t>
            </a:r>
            <a:r>
              <a:rPr lang="pt-BR" dirty="0" smtClean="0"/>
              <a:t>Entretanto, isso </a:t>
            </a:r>
            <a:r>
              <a:rPr lang="pt-BR" dirty="0"/>
              <a:t>não precisa ser estritamente verdadeiro, mas a técnica é mais eficaz se a distribuição </a:t>
            </a:r>
            <a:r>
              <a:rPr lang="pt-BR" dirty="0" smtClean="0"/>
              <a:t>dos atributos </a:t>
            </a:r>
            <a:r>
              <a:rPr lang="pt-BR" dirty="0"/>
              <a:t>for G</a:t>
            </a:r>
            <a:r>
              <a:rPr lang="pt-BR" dirty="0" smtClean="0"/>
              <a:t>aussiana</a:t>
            </a:r>
            <a:r>
              <a:rPr lang="pt-BR" dirty="0"/>
              <a:t>. Além disso, ao contrário da </a:t>
            </a:r>
            <a:r>
              <a:rPr lang="pt-BR" b="1" i="1" dirty="0"/>
              <a:t>normalização</a:t>
            </a:r>
            <a:r>
              <a:rPr lang="pt-BR" dirty="0"/>
              <a:t>, a </a:t>
            </a:r>
            <a:r>
              <a:rPr lang="pt-BR" b="1" i="1" dirty="0"/>
              <a:t>padronização</a:t>
            </a:r>
            <a:r>
              <a:rPr lang="pt-BR" dirty="0"/>
              <a:t> não tem um </a:t>
            </a:r>
            <a:r>
              <a:rPr lang="pt-BR" dirty="0" smtClean="0"/>
              <a:t>intervalo definido de valores. </a:t>
            </a:r>
            <a:r>
              <a:rPr lang="pt-BR" dirty="0"/>
              <a:t>Portanto, mesmo que os atributos tenham valores </a:t>
            </a:r>
            <a:r>
              <a:rPr lang="pt-BR" dirty="0" smtClean="0"/>
              <a:t>discrepantes (</a:t>
            </a:r>
            <a:r>
              <a:rPr lang="pt-BR" b="1" i="1" dirty="0" smtClean="0"/>
              <a:t>outliers</a:t>
            </a:r>
            <a:r>
              <a:rPr lang="pt-BR" dirty="0" smtClean="0"/>
              <a:t>), </a:t>
            </a:r>
            <a:r>
              <a:rPr lang="pt-BR" dirty="0"/>
              <a:t>eles não serão afetados pela </a:t>
            </a:r>
            <a:r>
              <a:rPr lang="pt-BR" dirty="0" smtClean="0"/>
              <a:t>padronização. A </a:t>
            </a:r>
            <a:r>
              <a:rPr lang="pt-BR" dirty="0"/>
              <a:t>padronização é útil quando </a:t>
            </a:r>
            <a:r>
              <a:rPr lang="pt-BR" dirty="0" smtClean="0"/>
              <a:t>o </a:t>
            </a:r>
            <a:r>
              <a:rPr lang="pt-BR" dirty="0"/>
              <a:t>algoritmo </a:t>
            </a:r>
            <a:r>
              <a:rPr lang="pt-BR" dirty="0" smtClean="0"/>
              <a:t>que está sendo </a:t>
            </a:r>
            <a:r>
              <a:rPr lang="pt-BR" dirty="0"/>
              <a:t>usando faz suposições sobre </a:t>
            </a:r>
            <a:r>
              <a:rPr lang="pt-BR" dirty="0" smtClean="0"/>
              <a:t>os atributos terem </a:t>
            </a:r>
            <a:r>
              <a:rPr lang="pt-BR" dirty="0"/>
              <a:t>uma distribuição Gaussiana, como </a:t>
            </a:r>
            <a:r>
              <a:rPr lang="pt-BR" dirty="0" smtClean="0"/>
              <a:t>por exemplo, o modelo de misturas Gaussianas.</a:t>
            </a:r>
          </a:p>
          <a:p>
            <a:r>
              <a:rPr lang="pt-BR" dirty="0"/>
              <a:t>No entanto, a escolha </a:t>
            </a:r>
            <a:r>
              <a:rPr lang="pt-BR" dirty="0" smtClean="0"/>
              <a:t>entre </a:t>
            </a:r>
            <a:r>
              <a:rPr lang="pt-BR" b="1" i="1" dirty="0" smtClean="0"/>
              <a:t>normalização</a:t>
            </a:r>
            <a:r>
              <a:rPr lang="pt-BR" dirty="0" smtClean="0"/>
              <a:t> </a:t>
            </a:r>
            <a:r>
              <a:rPr lang="pt-BR" dirty="0"/>
              <a:t>ou </a:t>
            </a:r>
            <a:r>
              <a:rPr lang="pt-BR" b="1" i="1" dirty="0"/>
              <a:t>padronização</a:t>
            </a:r>
            <a:r>
              <a:rPr lang="pt-BR" dirty="0"/>
              <a:t> dependerá do problema e do algoritmo de aprendizado de máquina que está sendo usando. Não existe uma regra rígida e direta para </a:t>
            </a:r>
            <a:r>
              <a:rPr lang="pt-BR" dirty="0" smtClean="0"/>
              <a:t>dizer quando </a:t>
            </a:r>
            <a:r>
              <a:rPr lang="pt-BR" b="1" i="1" dirty="0"/>
              <a:t>normalizar</a:t>
            </a:r>
            <a:r>
              <a:rPr lang="pt-BR" dirty="0"/>
              <a:t> ou </a:t>
            </a:r>
            <a:r>
              <a:rPr lang="pt-BR" b="1" i="1" dirty="0"/>
              <a:t>padronizar</a:t>
            </a:r>
            <a:r>
              <a:rPr lang="pt-BR" dirty="0"/>
              <a:t> os atributos. Portanto, é comum treinar o modelo com os dados brutos, normalizados e padronizados e em seguida comparar o desempenho para cada um dos casos</a:t>
            </a:r>
            <a:r>
              <a:rPr lang="pt-BR" dirty="0" smtClean="0"/>
              <a:t>.</a:t>
            </a:r>
            <a:endParaRPr lang="pt-BR" dirty="0"/>
          </a:p>
        </p:txBody>
      </p:sp>
    </p:spTree>
    <p:extLst>
      <p:ext uri="{BB962C8B-B14F-4D97-AF65-F5344CB8AC3E}">
        <p14:creationId xmlns:p14="http://schemas.microsoft.com/office/powerpoint/2010/main" val="1426532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Escolha do Passo de Aprendizagem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690688"/>
                <a:ext cx="9042570" cy="4710111"/>
              </a:xfrm>
            </p:spPr>
            <p:txBody>
              <a:bodyPr>
                <a:normAutofit lnSpcReduction="10000"/>
              </a:bodyPr>
              <a:lstStyle/>
              <a:p>
                <a:r>
                  <a:rPr lang="pt-BR" dirty="0" smtClean="0"/>
                  <a:t>Conforme nós já aprendemos, enquanto </a:t>
                </a:r>
                <a:r>
                  <a:rPr lang="pt-BR" dirty="0" smtClean="0"/>
                  <a:t>o </a:t>
                </a:r>
                <a:r>
                  <a:rPr lang="pt-BR" b="1" i="1" dirty="0" smtClean="0"/>
                  <a:t>sentido</a:t>
                </a:r>
                <a:r>
                  <a:rPr lang="pt-BR" dirty="0" smtClean="0"/>
                  <a:t> e a </a:t>
                </a:r>
                <a:r>
                  <a:rPr lang="pt-BR" b="1" i="1" dirty="0" smtClean="0"/>
                  <a:t>direção</a:t>
                </a:r>
                <a:r>
                  <a:rPr lang="pt-BR" dirty="0" smtClean="0"/>
                  <a:t> </a:t>
                </a:r>
                <a:r>
                  <a:rPr lang="pt-BR" dirty="0"/>
                  <a:t>para o mínimo </a:t>
                </a:r>
                <a:r>
                  <a:rPr lang="pt-BR" dirty="0" smtClean="0"/>
                  <a:t>são</a:t>
                </a:r>
                <a:r>
                  <a:rPr lang="pt-BR" dirty="0" smtClean="0"/>
                  <a:t> determinados </a:t>
                </a:r>
                <a:r>
                  <a:rPr lang="pt-BR" dirty="0"/>
                  <a:t>pelo </a:t>
                </a:r>
                <a:r>
                  <a:rPr lang="pt-BR" b="1" i="1" dirty="0"/>
                  <a:t>vetor gradiente</a:t>
                </a:r>
                <a:r>
                  <a:rPr lang="pt-BR" dirty="0"/>
                  <a:t> da </a:t>
                </a:r>
                <a:r>
                  <a:rPr lang="pt-BR" b="1" i="1" dirty="0"/>
                  <a:t>função de erro</a:t>
                </a:r>
                <a:r>
                  <a:rPr lang="pt-BR" dirty="0"/>
                  <a:t>, o </a:t>
                </a:r>
                <a:r>
                  <a:rPr lang="pt-BR" b="1" i="1" dirty="0"/>
                  <a:t>passo de aprendizagem</a:t>
                </a:r>
                <a:r>
                  <a:rPr lang="pt-BR" dirty="0"/>
                  <a:t> determina o quão grande </a:t>
                </a:r>
                <a:r>
                  <a:rPr lang="pt-BR" dirty="0" smtClean="0"/>
                  <a:t>esse </a:t>
                </a:r>
                <a:r>
                  <a:rPr lang="pt-BR" dirty="0"/>
                  <a:t>passo é dado naquela </a:t>
                </a:r>
                <a:r>
                  <a:rPr lang="pt-BR" dirty="0" smtClean="0"/>
                  <a:t>direção e sentido.</a:t>
                </a:r>
                <a:endParaRPr lang="pt-BR" dirty="0"/>
              </a:p>
              <a:p>
                <a:r>
                  <a:rPr lang="pt-BR" dirty="0"/>
                  <a:t>Portanto, a </a:t>
                </a:r>
                <a:r>
                  <a:rPr lang="pt-BR" b="1" dirty="0">
                    <a:solidFill>
                      <a:srgbClr val="FF0000"/>
                    </a:solidFill>
                  </a:rPr>
                  <a:t>escolha do passo de aprendizagem é muito importante</a:t>
                </a:r>
                <a:r>
                  <a:rPr lang="pt-BR" dirty="0"/>
                  <a:t>:</a:t>
                </a:r>
              </a:p>
              <a:p>
                <a:pPr lvl="1">
                  <a:buFont typeface="Courier New" panose="02070309020205020404" pitchFamily="49" charset="0"/>
                  <a:buChar char="o"/>
                </a:pPr>
                <a:r>
                  <a:rPr lang="pt-BR" dirty="0"/>
                  <a:t>Caso </a:t>
                </a:r>
                <a:r>
                  <a:rPr lang="pt-BR" dirty="0" smtClean="0"/>
                  <a:t>ele seja </a:t>
                </a:r>
                <a:r>
                  <a:rPr lang="pt-BR" dirty="0"/>
                  <a:t>muito pequeno, a convergência do algoritmo levará muito tempo.</a:t>
                </a:r>
              </a:p>
              <a:p>
                <a:pPr lvl="1">
                  <a:buFont typeface="Courier New" panose="02070309020205020404" pitchFamily="49" charset="0"/>
                  <a:buChar char="o"/>
                </a:pPr>
                <a:r>
                  <a:rPr lang="pt-BR" b="1" dirty="0"/>
                  <a:t>Exemplo</a:t>
                </a:r>
                <a:r>
                  <a:rPr lang="pt-BR" dirty="0"/>
                  <a:t>: com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m:t>
                    </m:r>
                    <m:r>
                      <a:rPr lang="pt-BR" b="0" i="1" smtClean="0">
                        <a:latin typeface="Cambria Math" panose="02040503050406030204" pitchFamily="18" charset="0"/>
                        <a:ea typeface="Cambria Math" panose="02040503050406030204" pitchFamily="18" charset="0"/>
                      </a:rPr>
                      <m:t>1</m:t>
                    </m:r>
                  </m:oMath>
                </a14:m>
                <a:r>
                  <a:rPr lang="pt-BR" dirty="0"/>
                  <a:t> atinge o valor ótimo após mais de </a:t>
                </a:r>
                <a:r>
                  <a:rPr lang="pt-BR" dirty="0" smtClean="0"/>
                  <a:t>250 épocas</a:t>
                </a:r>
                <a:r>
                  <a:rPr lang="pt-BR" dirty="0" smtClean="0"/>
                  <a:t>.</a:t>
                </a:r>
              </a:p>
              <a:p>
                <a:pPr lvl="2">
                  <a:buFont typeface="Wingdings" panose="05000000000000000000" pitchFamily="2" charset="2"/>
                  <a:buChar char="§"/>
                </a:pPr>
                <a:r>
                  <a:rPr lang="pt-BR" dirty="0" smtClean="0"/>
                  <a:t>Passos muito curtos, fazem com que o algoritmo caminhe vagarosamente em direção ao </a:t>
                </a:r>
                <a:r>
                  <a:rPr lang="pt-BR" b="1" i="1" dirty="0" smtClean="0"/>
                  <a:t>mínimo global</a:t>
                </a:r>
                <a:r>
                  <a:rPr lang="pt-BR" dirty="0" smtClean="0"/>
                  <a:t> da </a:t>
                </a:r>
                <a:r>
                  <a:rPr lang="pt-BR" b="1" i="1" dirty="0" smtClean="0"/>
                  <a:t>função de erro</a:t>
                </a:r>
                <a:r>
                  <a:rPr lang="pt-BR" dirty="0" smtClean="0"/>
                  <a:t>.</a:t>
                </a:r>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690688"/>
                <a:ext cx="9042570" cy="4710111"/>
              </a:xfrm>
              <a:blipFill rotWithShape="0">
                <a:blip r:embed="rId3"/>
                <a:stretch>
                  <a:fillRect l="-1146" t="-2846" r="-67"/>
                </a:stretch>
              </a:blipFill>
            </p:spPr>
            <p:txBody>
              <a:bodyPr/>
              <a:lstStyle/>
              <a:p>
                <a:r>
                  <a:rPr lang="pt-BR">
                    <a:noFill/>
                  </a:rPr>
                  <a:t> </a:t>
                </a:r>
              </a:p>
            </p:txBody>
          </p:sp>
        </mc:Fallback>
      </mc:AlternateContent>
      <p:sp>
        <p:nvSpPr>
          <p:cNvPr id="4" name="Rectangle 3"/>
          <p:cNvSpPr/>
          <p:nvPr/>
        </p:nvSpPr>
        <p:spPr>
          <a:xfrm>
            <a:off x="195384" y="6400800"/>
            <a:ext cx="5563972" cy="338554"/>
          </a:xfrm>
          <a:prstGeom prst="rect">
            <a:avLst/>
          </a:prstGeom>
        </p:spPr>
        <p:txBody>
          <a:bodyPr wrap="square">
            <a:spAutoFit/>
          </a:bodyPr>
          <a:lstStyle/>
          <a:p>
            <a:r>
              <a:rPr lang="nl-BE" sz="1600" u="sng" dirty="0" smtClean="0">
                <a:solidFill>
                  <a:srgbClr val="00B0F0"/>
                </a:solidFill>
              </a:rPr>
              <a:t>Exemplo: </a:t>
            </a:r>
            <a:r>
              <a:rPr lang="pt-BR" sz="1600" u="sng" dirty="0" smtClean="0">
                <a:solidFill>
                  <a:srgbClr val="00B0F0"/>
                </a:solidFill>
              </a:rPr>
              <a:t>linear_regression_selecting_the_learning_rate.ipynb</a:t>
            </a:r>
            <a:endParaRPr lang="pt-BR" sz="1600" u="sng" dirty="0">
              <a:solidFill>
                <a:srgbClr val="00B0F0"/>
              </a:solidFill>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394" t="13692" r="22970" b="19399"/>
          <a:stretch/>
        </p:blipFill>
        <p:spPr>
          <a:xfrm>
            <a:off x="9880769" y="132375"/>
            <a:ext cx="2223762" cy="1967174"/>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t="7001" r="9381" b="2090"/>
          <a:stretch/>
        </p:blipFill>
        <p:spPr>
          <a:xfrm>
            <a:off x="9880769" y="2249174"/>
            <a:ext cx="2223762" cy="2230891"/>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t="6608" r="9000" b="2847"/>
          <a:stretch/>
        </p:blipFill>
        <p:spPr>
          <a:xfrm>
            <a:off x="9844084" y="4546565"/>
            <a:ext cx="2264051" cy="2252754"/>
          </a:xfrm>
          <a:prstGeom prst="rect">
            <a:avLst/>
          </a:prstGeom>
        </p:spPr>
      </p:pic>
    </p:spTree>
    <p:extLst>
      <p:ext uri="{BB962C8B-B14F-4D97-AF65-F5344CB8AC3E}">
        <p14:creationId xmlns:p14="http://schemas.microsoft.com/office/powerpoint/2010/main" val="7982216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199" y="1650519"/>
                <a:ext cx="7708541" cy="482648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1" dirty="0"/>
                  <a:t>Exemplo</a:t>
                </a:r>
                <a:r>
                  <a:rPr lang="pt-BR" dirty="0"/>
                  <a:t>:</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dirty="0"/>
                  <a:t>onde</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rPr>
                      <m:t>𝑁</m:t>
                    </m:r>
                    <m:r>
                      <a:rPr lang="pt-BR" b="0" i="1" smtClean="0">
                        <a:latin typeface="Cambria Math" panose="02040503050406030204" pitchFamily="18" charset="0"/>
                      </a:rPr>
                      <m:t>(0, 1)</m:t>
                    </m:r>
                  </m:oMath>
                </a14:m>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𝑁</m:t>
                    </m:r>
                    <m:r>
                      <a:rPr lang="pt-BR" i="1">
                        <a:latin typeface="Cambria Math" panose="02040503050406030204" pitchFamily="18" charset="0"/>
                      </a:rPr>
                      <m:t>(10, 1</m:t>
                    </m:r>
                    <m:r>
                      <a:rPr lang="pt-BR" b="0" i="0" smtClean="0">
                        <a:latin typeface="Cambria Math" panose="02040503050406030204" pitchFamily="18" charset="0"/>
                      </a:rPr>
                      <m:t>00</m:t>
                    </m:r>
                    <m:r>
                      <a:rPr lang="pt-BR" i="1">
                        <a:latin typeface="Cambria Math" panose="02040503050406030204" pitchFamily="18" charset="0"/>
                      </a:rPr>
                      <m:t>)</m:t>
                    </m:r>
                  </m:oMath>
                </a14:m>
                <a:r>
                  <a:rPr lang="pt-BR" dirty="0"/>
                  <a:t>.</a:t>
                </a:r>
              </a:p>
              <a:p>
                <a:pPr algn="just"/>
                <a:r>
                  <a:rPr lang="pt-BR" dirty="0"/>
                  <a:t>Superfície de erro em forma de “U” com maior taxa de variação do erro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a:t>
                </a:r>
              </a:p>
              <a:p>
                <a:pPr algn="just"/>
                <a:r>
                  <a:rPr lang="pt-BR" dirty="0"/>
                  <a:t>Taxa de variação do erro é praticamente constante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(reta com inclinação 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m:t>
                    </m:r>
                  </m:oMath>
                </a14:m>
                <a:r>
                  <a:rPr lang="pt-BR" dirty="0"/>
                  <a:t>).</a:t>
                </a:r>
              </a:p>
              <a:p>
                <a:pPr algn="just"/>
                <a:r>
                  <a:rPr lang="pt-BR" dirty="0"/>
                  <a:t>Pesos de atributos com variação muito grande são atualizados mais rapidamente do que pesos de atributos com variação pequena.</a:t>
                </a:r>
              </a:p>
              <a:p>
                <a:pPr lvl="1" algn="just"/>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contribui 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a:t> seja rapidamente atualizado.</a:t>
                </a:r>
              </a:p>
              <a:p>
                <a:pPr algn="just"/>
                <a:r>
                  <a:rPr lang="pt-BR" dirty="0"/>
                  <a:t>Como </a:t>
                </a:r>
                <a:r>
                  <a:rPr lang="pt-BR" dirty="0" smtClean="0"/>
                  <a:t>o gradiente </a:t>
                </a:r>
                <a:r>
                  <a:rPr lang="pt-BR" dirty="0"/>
                  <a:t>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é muito pequeno, o treinamento fica lento.</a:t>
                </a:r>
              </a:p>
              <a:p>
                <a:pPr algn="just"/>
                <a:r>
                  <a:rPr lang="pt-BR" dirty="0"/>
                  <a:t>Algoritmo GD em batelada converge após quase 2000 épocas.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199" y="1650519"/>
                <a:ext cx="7708541" cy="4826481"/>
              </a:xfrm>
              <a:prstGeom prst="rect">
                <a:avLst/>
              </a:prstGeom>
              <a:blipFill rotWithShape="0">
                <a:blip r:embed="rId3"/>
                <a:stretch>
                  <a:fillRect l="-1186" t="-2904" r="-1186"/>
                </a:stretch>
              </a:blipFill>
            </p:spPr>
            <p:txBody>
              <a:bodyPr/>
              <a:lstStyle/>
              <a:p>
                <a:r>
                  <a:rPr lang="pt-BR">
                    <a:noFill/>
                  </a:rPr>
                  <a:t> </a:t>
                </a:r>
              </a:p>
            </p:txBody>
          </p:sp>
        </mc:Fallback>
      </mc:AlternateContent>
      <p:sp>
        <p:nvSpPr>
          <p:cNvPr id="12" name="TextBox 11"/>
          <p:cNvSpPr txBox="1"/>
          <p:nvPr/>
        </p:nvSpPr>
        <p:spPr>
          <a:xfrm>
            <a:off x="8546740" y="26571"/>
            <a:ext cx="3645260" cy="338554"/>
          </a:xfrm>
          <a:prstGeom prst="rect">
            <a:avLst/>
          </a:prstGeom>
          <a:noFill/>
        </p:spPr>
        <p:txBody>
          <a:bodyPr wrap="square" rtlCol="0">
            <a:spAutoFit/>
          </a:bodyPr>
          <a:lstStyle/>
          <a:p>
            <a:pPr algn="ctr"/>
            <a:r>
              <a:rPr lang="pt-BR" sz="1600" b="1" dirty="0"/>
              <a:t>Não Escalonado</a:t>
            </a:r>
          </a:p>
        </p:txBody>
      </p:sp>
      <p:pic>
        <p:nvPicPr>
          <p:cNvPr id="4" name="Picture 3"/>
          <p:cNvPicPr>
            <a:picLocks noChangeAspect="1"/>
          </p:cNvPicPr>
          <p:nvPr/>
        </p:nvPicPr>
        <p:blipFill rotWithShape="1">
          <a:blip r:embed="rId4"/>
          <a:srcRect l="4004" t="3759" r="5335" b="5913"/>
          <a:stretch/>
        </p:blipFill>
        <p:spPr>
          <a:xfrm>
            <a:off x="8546740" y="365125"/>
            <a:ext cx="3645260" cy="3059815"/>
          </a:xfrm>
          <a:prstGeom prst="rect">
            <a:avLst/>
          </a:prstGeom>
        </p:spPr>
      </p:pic>
      <p:pic>
        <p:nvPicPr>
          <p:cNvPr id="9" name="Picture 8"/>
          <p:cNvPicPr>
            <a:picLocks noChangeAspect="1"/>
          </p:cNvPicPr>
          <p:nvPr/>
        </p:nvPicPr>
        <p:blipFill rotWithShape="1">
          <a:blip r:embed="rId5"/>
          <a:srcRect l="4633" t="1815" r="8657" b="2964"/>
          <a:stretch/>
        </p:blipFill>
        <p:spPr>
          <a:xfrm>
            <a:off x="8546740" y="3424940"/>
            <a:ext cx="3645260" cy="3372583"/>
          </a:xfrm>
          <a:prstGeom prst="rect">
            <a:avLst/>
          </a:prstGeom>
        </p:spPr>
      </p:pic>
      <p:sp>
        <p:nvSpPr>
          <p:cNvPr id="3" name="Rectangle 2"/>
          <p:cNvSpPr/>
          <p:nvPr/>
        </p:nvSpPr>
        <p:spPr>
          <a:xfrm>
            <a:off x="1624449" y="6292334"/>
            <a:ext cx="6136039" cy="369332"/>
          </a:xfrm>
          <a:prstGeom prst="rect">
            <a:avLst/>
          </a:prstGeom>
          <a:noFill/>
        </p:spPr>
        <p:txBody>
          <a:bodyPr wrap="square" rtlCol="0">
            <a:spAutoFit/>
          </a:bodyPr>
          <a:lstStyle/>
          <a:p>
            <a:pPr algn="ctr"/>
            <a:r>
              <a:rPr lang="pt-BR" u="sng" dirty="0">
                <a:solidFill>
                  <a:srgbClr val="00B0F0"/>
                </a:solidFill>
              </a:rPr>
              <a:t>Exemplo: escalonamento_de_atributos_com_scikit_learn.ipynb</a:t>
            </a:r>
          </a:p>
        </p:txBody>
      </p:sp>
    </p:spTree>
    <p:extLst>
      <p:ext uri="{BB962C8B-B14F-4D97-AF65-F5344CB8AC3E}">
        <p14:creationId xmlns:p14="http://schemas.microsoft.com/office/powerpoint/2010/main" val="2813643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
            </a:r>
            <a:r>
              <a:rPr lang="pt-BR" dirty="0" smtClean="0"/>
              <a:t>Features</a:t>
            </a:r>
            <a:endParaRPr lang="nl-BE" dirty="0"/>
          </a:p>
        </p:txBody>
      </p:sp>
      <p:sp>
        <p:nvSpPr>
          <p:cNvPr id="10" name="Content Placeholder 2"/>
          <p:cNvSpPr txBox="1">
            <a:spLocks/>
          </p:cNvSpPr>
          <p:nvPr/>
        </p:nvSpPr>
        <p:spPr>
          <a:xfrm>
            <a:off x="838199" y="1650519"/>
            <a:ext cx="7741706" cy="49288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Agora aplicamos </a:t>
            </a:r>
            <a:r>
              <a:rPr lang="pt-BR" b="1" i="1" dirty="0"/>
              <a:t>padronização</a:t>
            </a:r>
            <a:r>
              <a:rPr lang="pt-BR" dirty="0"/>
              <a:t> aos atributos.</a:t>
            </a:r>
          </a:p>
          <a:p>
            <a:pPr algn="just"/>
            <a:r>
              <a:rPr lang="pt-BR" dirty="0" smtClean="0"/>
              <a:t>Após a padronização, a </a:t>
            </a:r>
            <a:r>
              <a:rPr lang="pt-BR" dirty="0"/>
              <a:t>superfície se aproxima mais da forma de uma “</a:t>
            </a:r>
            <a:r>
              <a:rPr lang="pt-BR" i="1" dirty="0"/>
              <a:t>tigela</a:t>
            </a:r>
            <a:r>
              <a:rPr lang="pt-BR" dirty="0"/>
              <a:t>”.</a:t>
            </a:r>
          </a:p>
          <a:p>
            <a:pPr algn="just"/>
            <a:r>
              <a:rPr lang="pt-BR" dirty="0" smtClean="0"/>
              <a:t>As linhas de contorno se tornam </a:t>
            </a:r>
            <a:r>
              <a:rPr lang="pt-BR" dirty="0"/>
              <a:t>mais “circulares”, denotando que a superfície tem inclinação similar em todas as direções dado que os atributos agora tem variações similares.</a:t>
            </a:r>
          </a:p>
          <a:p>
            <a:pPr algn="just"/>
            <a:r>
              <a:rPr lang="pt-BR" dirty="0" smtClean="0"/>
              <a:t>Nesse exemplo, o algoritmo </a:t>
            </a:r>
            <a:r>
              <a:rPr lang="pt-BR" dirty="0"/>
              <a:t>converge em apenas 3 épocas.</a:t>
            </a:r>
          </a:p>
          <a:p>
            <a:pPr algn="just"/>
            <a:r>
              <a:rPr lang="pt-BR" dirty="0" smtClean="0"/>
              <a:t>O treinamento se torna mais </a:t>
            </a:r>
            <a:r>
              <a:rPr lang="pt-BR" dirty="0"/>
              <a:t>rápido pois a </a:t>
            </a:r>
            <a:r>
              <a:rPr lang="pt-BR" dirty="0" smtClean="0"/>
              <a:t>inclinação da superfície se torna mais íngreme </a:t>
            </a:r>
            <a:r>
              <a:rPr lang="pt-BR" dirty="0"/>
              <a:t>em todas as direções.</a:t>
            </a:r>
          </a:p>
          <a:p>
            <a:pPr algn="just"/>
            <a:endParaRPr lang="pt-BR" dirty="0"/>
          </a:p>
        </p:txBody>
      </p:sp>
      <p:sp>
        <p:nvSpPr>
          <p:cNvPr id="13" name="TextBox 12"/>
          <p:cNvSpPr txBox="1"/>
          <p:nvPr/>
        </p:nvSpPr>
        <p:spPr>
          <a:xfrm>
            <a:off x="8579905" y="95185"/>
            <a:ext cx="3578930" cy="338554"/>
          </a:xfrm>
          <a:prstGeom prst="rect">
            <a:avLst/>
          </a:prstGeom>
          <a:noFill/>
        </p:spPr>
        <p:txBody>
          <a:bodyPr wrap="square" rtlCol="0">
            <a:spAutoFit/>
          </a:bodyPr>
          <a:lstStyle/>
          <a:p>
            <a:pPr algn="ctr"/>
            <a:r>
              <a:rPr lang="pt-BR" sz="1600" b="1" dirty="0"/>
              <a:t>Padronização</a:t>
            </a:r>
          </a:p>
        </p:txBody>
      </p:sp>
      <p:pic>
        <p:nvPicPr>
          <p:cNvPr id="7" name="Picture 6"/>
          <p:cNvPicPr>
            <a:picLocks noChangeAspect="1"/>
          </p:cNvPicPr>
          <p:nvPr/>
        </p:nvPicPr>
        <p:blipFill rotWithShape="1">
          <a:blip r:embed="rId3"/>
          <a:srcRect l="1905" t="1634" r="5539" b="5810"/>
          <a:stretch/>
        </p:blipFill>
        <p:spPr>
          <a:xfrm>
            <a:off x="8579905" y="437211"/>
            <a:ext cx="3645260" cy="3071099"/>
          </a:xfrm>
          <a:prstGeom prst="rect">
            <a:avLst/>
          </a:prstGeom>
        </p:spPr>
      </p:pic>
      <p:pic>
        <p:nvPicPr>
          <p:cNvPr id="14" name="Picture 13"/>
          <p:cNvPicPr>
            <a:picLocks noChangeAspect="1"/>
          </p:cNvPicPr>
          <p:nvPr/>
        </p:nvPicPr>
        <p:blipFill rotWithShape="1">
          <a:blip r:embed="rId4"/>
          <a:srcRect l="4937" r="7489" b="2714"/>
          <a:stretch/>
        </p:blipFill>
        <p:spPr>
          <a:xfrm>
            <a:off x="8546740" y="3508310"/>
            <a:ext cx="3578929" cy="3349690"/>
          </a:xfrm>
          <a:prstGeom prst="rect">
            <a:avLst/>
          </a:prstGeom>
        </p:spPr>
      </p:pic>
    </p:spTree>
    <p:extLst>
      <p:ext uri="{BB962C8B-B14F-4D97-AF65-F5344CB8AC3E}">
        <p14:creationId xmlns:p14="http://schemas.microsoft.com/office/powerpoint/2010/main" val="23323005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520" y="53998"/>
            <a:ext cx="11103494" cy="828672"/>
          </a:xfrm>
        </p:spPr>
        <p:txBody>
          <a:bodyPr>
            <a:normAutofit/>
          </a:bodyPr>
          <a:lstStyle/>
          <a:p>
            <a:r>
              <a:rPr lang="pt-BR" dirty="0" smtClean="0"/>
              <a:t>Escalonamento e a variação do vetor gradiente</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6556" r="9111" b="2334"/>
          <a:stretch/>
        </p:blipFill>
        <p:spPr>
          <a:xfrm>
            <a:off x="4333783" y="1203226"/>
            <a:ext cx="2000911" cy="20058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9206" t="14206" r="25874" b="12778"/>
          <a:stretch/>
        </p:blipFill>
        <p:spPr>
          <a:xfrm>
            <a:off x="2349778" y="3821277"/>
            <a:ext cx="1963487" cy="2610415"/>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8572" t="13889" r="25238" b="11825"/>
          <a:stretch/>
        </p:blipFill>
        <p:spPr>
          <a:xfrm>
            <a:off x="2344404" y="1000311"/>
            <a:ext cx="1987947" cy="2628133"/>
          </a:xfrm>
          <a:prstGeom prst="rect">
            <a:avLst/>
          </a:prstGeom>
        </p:spPr>
      </p:pic>
      <p:sp>
        <p:nvSpPr>
          <p:cNvPr id="10" name="Rectangle 9"/>
          <p:cNvSpPr/>
          <p:nvPr/>
        </p:nvSpPr>
        <p:spPr>
          <a:xfrm>
            <a:off x="178156" y="3422537"/>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20.0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1" name="Rectangle 10"/>
          <p:cNvSpPr/>
          <p:nvPr/>
        </p:nvSpPr>
        <p:spPr>
          <a:xfrm>
            <a:off x="4745439" y="6429363"/>
            <a:ext cx="4948406" cy="369332"/>
          </a:xfrm>
          <a:prstGeom prst="rect">
            <a:avLst/>
          </a:prstGeom>
          <a:noFill/>
        </p:spPr>
        <p:txBody>
          <a:bodyPr wrap="square" rtlCol="0">
            <a:spAutoFit/>
          </a:bodyPr>
          <a:lstStyle/>
          <a:p>
            <a:pPr algn="ctr"/>
            <a:r>
              <a:rPr lang="pt-BR" u="sng" dirty="0">
                <a:solidFill>
                  <a:srgbClr val="00B0F0"/>
                </a:solidFill>
              </a:rPr>
              <a:t>Exemplo: feature_scaling_gradient_variation.ipynb</a:t>
            </a:r>
          </a:p>
        </p:txBody>
      </p:sp>
      <p:sp>
        <p:nvSpPr>
          <p:cNvPr id="12" name="TextBox 11"/>
          <p:cNvSpPr txBox="1"/>
          <p:nvPr/>
        </p:nvSpPr>
        <p:spPr>
          <a:xfrm rot="16200000">
            <a:off x="848661" y="4933620"/>
            <a:ext cx="2622154" cy="369332"/>
          </a:xfrm>
          <a:prstGeom prst="rect">
            <a:avLst/>
          </a:prstGeom>
          <a:noFill/>
        </p:spPr>
        <p:txBody>
          <a:bodyPr wrap="square" rtlCol="0">
            <a:spAutoFit/>
          </a:bodyPr>
          <a:lstStyle/>
          <a:p>
            <a:pPr algn="ctr"/>
            <a:r>
              <a:rPr lang="pt-BR" b="1" dirty="0" smtClean="0"/>
              <a:t>Padronização</a:t>
            </a:r>
            <a:endParaRPr lang="pt-BR" b="1" dirty="0"/>
          </a:p>
        </p:txBody>
      </p:sp>
      <p:sp>
        <p:nvSpPr>
          <p:cNvPr id="13" name="TextBox 12"/>
          <p:cNvSpPr txBox="1"/>
          <p:nvPr/>
        </p:nvSpPr>
        <p:spPr>
          <a:xfrm rot="16200000">
            <a:off x="848661" y="2229118"/>
            <a:ext cx="2622154" cy="369332"/>
          </a:xfrm>
          <a:prstGeom prst="rect">
            <a:avLst/>
          </a:prstGeom>
          <a:noFill/>
        </p:spPr>
        <p:txBody>
          <a:bodyPr wrap="square" rtlCol="0">
            <a:spAutoFit/>
          </a:bodyPr>
          <a:lstStyle/>
          <a:p>
            <a:pPr algn="ctr"/>
            <a:r>
              <a:rPr lang="pt-BR" b="1" dirty="0" smtClean="0"/>
              <a:t>Sem escalonamento</a:t>
            </a:r>
            <a:endParaRPr lang="pt-BR" b="1" dirty="0"/>
          </a:p>
        </p:txBody>
      </p:sp>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7076" t="7229" r="9717" b="3196"/>
          <a:stretch/>
        </p:blipFill>
        <p:spPr>
          <a:xfrm>
            <a:off x="6383943" y="1148069"/>
            <a:ext cx="5743331" cy="2060957"/>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8349" t="6804" r="9858" b="3621"/>
          <a:stretch/>
        </p:blipFill>
        <p:spPr>
          <a:xfrm>
            <a:off x="6481620" y="4047850"/>
            <a:ext cx="5645654" cy="2060957"/>
          </a:xfrm>
          <a:prstGeom prst="rect">
            <a:avLst/>
          </a:prstGeom>
        </p:spPr>
      </p:pic>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t="7076" r="9371" b="2736"/>
          <a:stretch/>
        </p:blipFill>
        <p:spPr>
          <a:xfrm>
            <a:off x="4411070" y="4047850"/>
            <a:ext cx="1972745" cy="1963159"/>
          </a:xfrm>
          <a:prstGeom prst="rect">
            <a:avLst/>
          </a:prstGeom>
        </p:spPr>
      </p:pic>
    </p:spTree>
    <p:extLst>
      <p:ext uri="{BB962C8B-B14F-4D97-AF65-F5344CB8AC3E}">
        <p14:creationId xmlns:p14="http://schemas.microsoft.com/office/powerpoint/2010/main" val="17089006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31"/>
            <a:ext cx="10515600" cy="1325563"/>
          </a:xfrm>
        </p:spPr>
        <p:txBody>
          <a:bodyPr/>
          <a:lstStyle/>
          <a:p>
            <a:r>
              <a:rPr lang="pt-BR" dirty="0"/>
              <a:t>Escalonamento de F</a:t>
            </a:r>
            <a:r>
              <a:rPr lang="pt-BR" dirty="0" smtClean="0"/>
              <a:t>eatures </a:t>
            </a:r>
            <a:r>
              <a:rPr lang="pt-BR" dirty="0"/>
              <a:t>com SciKit-Learn</a:t>
            </a:r>
          </a:p>
        </p:txBody>
      </p:sp>
      <p:sp>
        <p:nvSpPr>
          <p:cNvPr id="4" name="Rectangle 3"/>
          <p:cNvSpPr/>
          <p:nvPr/>
        </p:nvSpPr>
        <p:spPr>
          <a:xfrm>
            <a:off x="838200" y="1080644"/>
            <a:ext cx="5002763"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StandardScaler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standardizing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Standard scaler.</a:t>
            </a:r>
            <a:endParaRPr lang="pt-BR" sz="1200" dirty="0">
              <a:solidFill>
                <a:srgbClr val="000000"/>
              </a:solidFill>
              <a:highlight>
                <a:srgbClr val="FFFFFF"/>
              </a:highlight>
            </a:endParaRPr>
          </a:p>
          <a:p>
            <a:r>
              <a:rPr lang="pt-BR" sz="1200" dirty="0">
                <a:solidFill>
                  <a:srgbClr val="000000"/>
                </a:solidFill>
                <a:highlight>
                  <a:srgbClr val="FFFFFF"/>
                </a:highlight>
              </a:rPr>
              <a:t>stdScaler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stdScaler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sp>
        <p:nvSpPr>
          <p:cNvPr id="5" name="Rectangle 4"/>
          <p:cNvSpPr/>
          <p:nvPr/>
        </p:nvSpPr>
        <p:spPr>
          <a:xfrm>
            <a:off x="7234335" y="1080644"/>
            <a:ext cx="4957665"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MinMaxScaler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normalizing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MinMaxScaler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MinMax scaler.</a:t>
            </a:r>
            <a:endParaRPr lang="pt-BR" sz="1200" dirty="0">
              <a:solidFill>
                <a:srgbClr val="000000"/>
              </a:solidFill>
              <a:highlight>
                <a:srgbClr val="FFFFFF"/>
              </a:highlight>
            </a:endParaRPr>
          </a:p>
          <a:p>
            <a:r>
              <a:rPr lang="pt-BR" sz="1200" dirty="0">
                <a:solidFill>
                  <a:srgbClr val="000000"/>
                </a:solidFill>
                <a:highlight>
                  <a:srgbClr val="FFFFFF"/>
                </a:highlight>
              </a:rPr>
              <a:t>minMaxScaler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5"/>
          <p:cNvPicPr>
            <a:picLocks noChangeAspect="1"/>
          </p:cNvPicPr>
          <p:nvPr/>
        </p:nvPicPr>
        <p:blipFill rotWithShape="1">
          <a:blip r:embed="rId3"/>
          <a:srcRect l="7465" t="6298" r="8418" b="6134"/>
          <a:stretch/>
        </p:blipFill>
        <p:spPr>
          <a:xfrm>
            <a:off x="838200" y="3547588"/>
            <a:ext cx="3001158" cy="2715334"/>
          </a:xfrm>
          <a:prstGeom prst="rect">
            <a:avLst/>
          </a:prstGeom>
        </p:spPr>
      </p:pic>
      <p:pic>
        <p:nvPicPr>
          <p:cNvPr id="7" name="Picture 6"/>
          <p:cNvPicPr>
            <a:picLocks noChangeAspect="1"/>
          </p:cNvPicPr>
          <p:nvPr/>
        </p:nvPicPr>
        <p:blipFill rotWithShape="1">
          <a:blip r:embed="rId4"/>
          <a:srcRect l="8609" t="6956" r="8990" b="6792"/>
          <a:stretch/>
        </p:blipFill>
        <p:spPr>
          <a:xfrm>
            <a:off x="7234335" y="3547588"/>
            <a:ext cx="2984794" cy="2715334"/>
          </a:xfrm>
          <a:prstGeom prst="rect">
            <a:avLst/>
          </a:prstGeom>
        </p:spPr>
      </p:pic>
      <p:sp>
        <p:nvSpPr>
          <p:cNvPr id="8" name="TextBox 7"/>
          <p:cNvSpPr txBox="1"/>
          <p:nvPr/>
        </p:nvSpPr>
        <p:spPr>
          <a:xfrm>
            <a:off x="2756677" y="6357273"/>
            <a:ext cx="6168571" cy="369332"/>
          </a:xfrm>
          <a:prstGeom prst="rect">
            <a:avLst/>
          </a:prstGeom>
          <a:noFill/>
        </p:spPr>
        <p:txBody>
          <a:bodyPr wrap="square" rtlCol="0">
            <a:spAutoFit/>
          </a:bodyPr>
          <a:lstStyle>
            <a:defPPr>
              <a:defRPr lang="nl-BE"/>
            </a:defPPr>
            <a:lvl1pPr algn="ctr">
              <a:defRPr u="sng">
                <a:solidFill>
                  <a:srgbClr val="00B0F0"/>
                </a:solidFill>
              </a:defRPr>
            </a:lvl1pPr>
          </a:lstStyle>
          <a:p>
            <a:r>
              <a:rPr lang="pt-BR" dirty="0"/>
              <a:t>Exemplo: escalonamento_de_atributos_com_scikit_learn.ipynb</a:t>
            </a:r>
          </a:p>
        </p:txBody>
      </p:sp>
      <p:pic>
        <p:nvPicPr>
          <p:cNvPr id="9"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0136" y="4818893"/>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6066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a:t>Quiz</a:t>
            </a:r>
            <a:r>
              <a:rPr lang="pt-BR" dirty="0"/>
              <a:t>: “</a:t>
            </a:r>
            <a:r>
              <a:rPr lang="pt-BR" i="1" dirty="0"/>
              <a:t>T319 - Quiz - Regressão: Parte </a:t>
            </a:r>
            <a:r>
              <a:rPr lang="pt-BR" i="1" dirty="0" smtClean="0"/>
              <a:t>II </a:t>
            </a:r>
            <a:r>
              <a:rPr lang="pt-BR" i="1" dirty="0"/>
              <a:t>(1S2021)</a:t>
            </a:r>
            <a:r>
              <a:rPr lang="pt-BR" dirty="0"/>
              <a:t>” que se encontra no MS Teams.</a:t>
            </a:r>
          </a:p>
          <a:p>
            <a:r>
              <a:rPr lang="pt-BR" b="1" dirty="0"/>
              <a:t>Exercício Prático</a:t>
            </a:r>
            <a:r>
              <a:rPr lang="pt-BR" dirty="0"/>
              <a:t>: </a:t>
            </a:r>
            <a:r>
              <a:rPr lang="pt-BR" b="1" dirty="0">
                <a:hlinkClick r:id="rId2"/>
              </a:rPr>
              <a:t>Laboratório #2</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3"/>
              </a:rPr>
              <a:t>Instruções para resolução e entrega dos laboratórios</a:t>
            </a:r>
            <a:r>
              <a:rPr lang="pt-BR" dirty="0" smtClean="0"/>
              <a:t>.</a:t>
            </a:r>
            <a:endParaRPr lang="pt-BR" dirty="0"/>
          </a:p>
        </p:txBody>
      </p:sp>
    </p:spTree>
    <p:extLst>
      <p:ext uri="{BB962C8B-B14F-4D97-AF65-F5344CB8AC3E}">
        <p14:creationId xmlns:p14="http://schemas.microsoft.com/office/powerpoint/2010/main" val="250701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302/1*MpLkcugbeMrJvFlz69LTNQ.jpeg">
            <a:extLst>
              <a:ext uri="{FF2B5EF4-FFF2-40B4-BE49-F238E27FC236}">
                <a16:creationId xmlns="" xmlns:a16="http://schemas.microsoft.com/office/drawing/2014/main" id="{DE195D4C-7D53-46C2-BDD9-033809B4E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0872" y="4006136"/>
            <a:ext cx="3467100" cy="23190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426/1*iRv8pCP7v8FzVJNe2vAjdw.png">
            <a:extLst>
              <a:ext uri="{FF2B5EF4-FFF2-40B4-BE49-F238E27FC236}">
                <a16:creationId xmlns="" xmlns:a16="http://schemas.microsoft.com/office/drawing/2014/main" id="{76F9F526-3C2B-485C-9E25-3D10B3E3B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322" y="981611"/>
            <a:ext cx="40576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194/1*JugKARhlrp9HLTF5_lN7EQ.jpeg">
            <a:extLst>
              <a:ext uri="{FF2B5EF4-FFF2-40B4-BE49-F238E27FC236}">
                <a16:creationId xmlns="" xmlns:a16="http://schemas.microsoft.com/office/drawing/2014/main" id="{50D99301-1821-4F05-A553-E371FA672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5998" y="3094903"/>
            <a:ext cx="2569757" cy="343075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420531" y="4292217"/>
            <a:ext cx="3696053" cy="2410800"/>
          </a:xfrm>
          <a:prstGeom prst="rect">
            <a:avLst/>
          </a:prstGeom>
        </p:spPr>
      </p:pic>
      <p:pic>
        <p:nvPicPr>
          <p:cNvPr id="3" name="Picture 3" descr="A close up of text on a black background&#10;&#10;Description generated with very high confidence">
            <a:extLst>
              <a:ext uri="{FF2B5EF4-FFF2-40B4-BE49-F238E27FC236}">
                <a16:creationId xmlns="" xmlns:a16="http://schemas.microsoft.com/office/drawing/2014/main" id="{2A0DF154-7178-4F01-A59C-CD7D1EB3AD92}"/>
              </a:ext>
            </a:extLst>
          </p:cNvPr>
          <p:cNvPicPr>
            <a:picLocks noChangeAspect="1"/>
          </p:cNvPicPr>
          <p:nvPr/>
        </p:nvPicPr>
        <p:blipFill>
          <a:blip r:embed="rId6"/>
          <a:stretch>
            <a:fillRect/>
          </a:stretch>
        </p:blipFill>
        <p:spPr>
          <a:xfrm>
            <a:off x="8554204" y="271661"/>
            <a:ext cx="3515360" cy="2253250"/>
          </a:xfrm>
          <a:prstGeom prst="rect">
            <a:avLst/>
          </a:prstGeom>
        </p:spPr>
      </p:pic>
      <p:pic>
        <p:nvPicPr>
          <p:cNvPr id="4" name="Picture 2" descr="Popular Applications of Linear Regression for Businesses | Jigsaw Academ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441" y="271661"/>
            <a:ext cx="2800855" cy="373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638020" y="1599675"/>
            <a:ext cx="5543340" cy="4965656"/>
            <a:chOff x="1638020" y="1599675"/>
            <a:chExt cx="5543340" cy="4965656"/>
          </a:xfrm>
        </p:grpSpPr>
        <p:grpSp>
          <p:nvGrpSpPr>
            <p:cNvPr id="5" name="Group 4"/>
            <p:cNvGrpSpPr/>
            <p:nvPr/>
          </p:nvGrpSpPr>
          <p:grpSpPr>
            <a:xfrm>
              <a:off x="2612660" y="1599675"/>
              <a:ext cx="4568700" cy="4965656"/>
              <a:chOff x="5567384" y="3103324"/>
              <a:chExt cx="4568700" cy="4965656"/>
            </a:xfrm>
          </p:grpSpPr>
          <p:grpSp>
            <p:nvGrpSpPr>
              <p:cNvPr id="9" name="Group 8"/>
              <p:cNvGrpSpPr/>
              <p:nvPr/>
            </p:nvGrpSpPr>
            <p:grpSpPr>
              <a:xfrm>
                <a:off x="6299200" y="4001293"/>
                <a:ext cx="2806700" cy="4067687"/>
                <a:chOff x="6299200" y="4001293"/>
                <a:chExt cx="2806700" cy="4067687"/>
              </a:xfrm>
            </p:grpSpPr>
            <p:grpSp>
              <p:nvGrpSpPr>
                <p:cNvPr id="14" name="Group 13"/>
                <p:cNvGrpSpPr/>
                <p:nvPr/>
              </p:nvGrpSpPr>
              <p:grpSpPr>
                <a:xfrm>
                  <a:off x="6299200" y="4001293"/>
                  <a:ext cx="2806700" cy="4067687"/>
                  <a:chOff x="5943600" y="2032000"/>
                  <a:chExt cx="2806700" cy="4067687"/>
                </a:xfrm>
              </p:grpSpPr>
              <p:sp>
                <p:nvSpPr>
                  <p:cNvPr id="21" name="Oval 20"/>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Rectangle 21"/>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5" name="Straight Arrow Connector 14"/>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Flowchart: Connector 16"/>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0" name="Straight Arrow Connector 9"/>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5567384" y="3103324"/>
                    <a:ext cx="7918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m:t>
                          </m:r>
                        </m:oMath>
                      </m:oMathPara>
                    </a14:m>
                    <a:endParaRPr lang="nl-BE" dirty="0"/>
                  </a:p>
                </p:txBody>
              </p:sp>
            </mc:Choice>
            <mc:Fallback xmlns="">
              <p:sp>
                <p:nvSpPr>
                  <p:cNvPr id="12" name="Rectangle 11"/>
                  <p:cNvSpPr>
                    <a:spLocks noRot="1" noChangeAspect="1" noMove="1" noResize="1" noEditPoints="1" noAdjustHandles="1" noChangeArrowheads="1" noChangeShapeType="1" noTextEdit="1"/>
                  </p:cNvSpPr>
                  <p:nvPr/>
                </p:nvSpPr>
                <p:spPr>
                  <a:xfrm>
                    <a:off x="5567384" y="3103324"/>
                    <a:ext cx="791820" cy="369332"/>
                  </a:xfrm>
                  <a:prstGeom prst="rect">
                    <a:avLst/>
                  </a:prstGeom>
                  <a:blipFill rotWithShape="0">
                    <a:blip r:embed="rId2"/>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9669994" y="5189020"/>
                    <a:ext cx="466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oMath>
                      </m:oMathPara>
                    </a14:m>
                    <a:endParaRPr lang="nl-BE" dirty="0"/>
                  </a:p>
                </p:txBody>
              </p:sp>
            </mc:Choice>
            <mc:Fallback xmlns="">
              <p:sp>
                <p:nvSpPr>
                  <p:cNvPr id="13" name="Rectangle 12"/>
                  <p:cNvSpPr>
                    <a:spLocks noRot="1" noChangeAspect="1" noMove="1" noResize="1" noEditPoints="1" noAdjustHandles="1" noChangeArrowheads="1" noChangeShapeType="1" noTextEdit="1"/>
                  </p:cNvSpPr>
                  <p:nvPr/>
                </p:nvSpPr>
                <p:spPr>
                  <a:xfrm>
                    <a:off x="9669994" y="5189020"/>
                    <a:ext cx="466090" cy="369332"/>
                  </a:xfrm>
                  <a:prstGeom prst="rect">
                    <a:avLst/>
                  </a:prstGeom>
                  <a:blipFill rotWithShape="0">
                    <a:blip r:embed="rId3"/>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6" name="TextBox 5"/>
                <p:cNvSpPr txBox="1"/>
                <p:nvPr/>
              </p:nvSpPr>
              <p:spPr>
                <a:xfrm>
                  <a:off x="3450844" y="2971570"/>
                  <a:ext cx="171745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d>
                          <m:dPr>
                            <m:ctrlPr>
                              <a:rPr lang="pt-BR" sz="1400" i="1" smtClean="0">
                                <a:latin typeface="Cambria Math" panose="02040503050406030204" pitchFamily="18" charset="0"/>
                                <a:ea typeface="Cambria Math" panose="02040503050406030204" pitchFamily="18" charset="0"/>
                              </a:rPr>
                            </m:ctrlPr>
                          </m:dPr>
                          <m:e>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i="1">
                                    <a:latin typeface="Cambria Math" panose="02040503050406030204" pitchFamily="18" charset="0"/>
                                  </a:rPr>
                                  <m:t>0</m:t>
                                </m:r>
                              </m:sub>
                            </m:sSub>
                            <m:r>
                              <a:rPr lang="pt-BR" sz="1400" i="1">
                                <a:latin typeface="Cambria Math" panose="02040503050406030204" pitchFamily="18" charset="0"/>
                              </a:rPr>
                              <m:t>(0)</m:t>
                            </m:r>
                          </m:e>
                        </m:d>
                      </m:oMath>
                    </m:oMathPara>
                  </a14:m>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3450844" y="2971570"/>
                  <a:ext cx="1717458" cy="307777"/>
                </a:xfrm>
                <a:prstGeom prst="rect">
                  <a:avLst/>
                </a:prstGeom>
                <a:blipFill rotWithShape="0">
                  <a:blip r:embed="rId4"/>
                  <a:stretch>
                    <a:fillRect b="-5882"/>
                  </a:stretch>
                </a:blipFill>
              </p:spPr>
              <p:txBody>
                <a:bodyPr/>
                <a:lstStyle/>
                <a:p>
                  <a:r>
                    <a:rPr lang="pt-BR">
                      <a:noFill/>
                    </a:rPr>
                    <a:t> </a:t>
                  </a:r>
                </a:p>
              </p:txBody>
            </p:sp>
          </mc:Fallback>
        </mc:AlternateContent>
        <p:cxnSp>
          <p:nvCxnSpPr>
            <p:cNvPr id="24" name="Straight Connector 23"/>
            <p:cNvCxnSpPr>
              <a:stCxn id="21" idx="1"/>
            </p:cNvCxnSpPr>
            <p:nvPr/>
          </p:nvCxnSpPr>
          <p:spPr>
            <a:xfrm flipH="1">
              <a:off x="3791802" y="3070485"/>
              <a:ext cx="11572" cy="79905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3450844" y="3870037"/>
                  <a:ext cx="6488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0</m:t>
                            </m:r>
                          </m:sub>
                        </m:sSub>
                        <m:r>
                          <a:rPr lang="pt-BR" sz="1400" b="0" i="1" smtClean="0">
                            <a:latin typeface="Cambria Math" panose="02040503050406030204" pitchFamily="18" charset="0"/>
                          </a:rPr>
                          <m:t>(0)</m:t>
                        </m:r>
                      </m:oMath>
                    </m:oMathPara>
                  </a14:m>
                  <a:endParaRPr lang="nl-BE" sz="1400" dirty="0"/>
                </a:p>
              </p:txBody>
            </p:sp>
          </mc:Choice>
          <mc:Fallback xmlns="">
            <p:sp>
              <p:nvSpPr>
                <p:cNvPr id="25" name="Rectangle 24"/>
                <p:cNvSpPr>
                  <a:spLocks noRot="1" noChangeAspect="1" noMove="1" noResize="1" noEditPoints="1" noAdjustHandles="1" noChangeArrowheads="1" noChangeShapeType="1" noTextEdit="1"/>
                </p:cNvSpPr>
                <p:nvPr/>
              </p:nvSpPr>
              <p:spPr>
                <a:xfrm>
                  <a:off x="3450844" y="3870037"/>
                  <a:ext cx="648831" cy="307777"/>
                </a:xfrm>
                <a:prstGeom prst="rect">
                  <a:avLst/>
                </a:prstGeom>
                <a:blipFill rotWithShape="0">
                  <a:blip r:embed="rId5"/>
                  <a:stretch>
                    <a:fillRect b="-8000"/>
                  </a:stretch>
                </a:blipFill>
              </p:spPr>
              <p:txBody>
                <a:bodyPr/>
                <a:lstStyle/>
                <a:p>
                  <a:r>
                    <a:rPr lang="pt-BR">
                      <a:noFill/>
                    </a:rPr>
                    <a:t> </a:t>
                  </a:r>
                </a:p>
              </p:txBody>
            </p:sp>
          </mc:Fallback>
        </mc:AlternateContent>
        <p:cxnSp>
          <p:nvCxnSpPr>
            <p:cNvPr id="29" name="Straight Connector 28"/>
            <p:cNvCxnSpPr/>
            <p:nvPr/>
          </p:nvCxnSpPr>
          <p:spPr>
            <a:xfrm>
              <a:off x="2644866" y="3069392"/>
              <a:ext cx="115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p:cNvSpPr/>
                <p:nvPr/>
              </p:nvSpPr>
              <p:spPr>
                <a:xfrm>
                  <a:off x="1638020" y="2861535"/>
                  <a:ext cx="90095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r>
                          <a:rPr lang="pt-BR" sz="1400" b="0" i="1" smtClean="0">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i="1">
                                <a:latin typeface="Cambria Math" panose="02040503050406030204" pitchFamily="18" charset="0"/>
                              </a:rPr>
                              <m:t>0</m:t>
                            </m:r>
                          </m:sub>
                        </m:sSub>
                        <m:r>
                          <a:rPr lang="pt-BR" sz="1400" b="0" i="1" smtClean="0">
                            <a:latin typeface="Cambria Math" panose="02040503050406030204" pitchFamily="18" charset="0"/>
                          </a:rPr>
                          <m:t>(0))</m:t>
                        </m:r>
                      </m:oMath>
                    </m:oMathPara>
                  </a14:m>
                  <a:endParaRPr lang="nl-BE" sz="1400" dirty="0"/>
                </a:p>
              </p:txBody>
            </p:sp>
          </mc:Choice>
          <mc:Fallback xmlns="">
            <p:sp>
              <p:nvSpPr>
                <p:cNvPr id="30" name="Rectangle 29"/>
                <p:cNvSpPr>
                  <a:spLocks noRot="1" noChangeAspect="1" noMove="1" noResize="1" noEditPoints="1" noAdjustHandles="1" noChangeArrowheads="1" noChangeShapeType="1" noTextEdit="1"/>
                </p:cNvSpPr>
                <p:nvPr/>
              </p:nvSpPr>
              <p:spPr>
                <a:xfrm>
                  <a:off x="1638020" y="2861535"/>
                  <a:ext cx="900951" cy="307777"/>
                </a:xfrm>
                <a:prstGeom prst="rect">
                  <a:avLst/>
                </a:prstGeom>
                <a:blipFill rotWithShape="0">
                  <a:blip r:embed="rId6"/>
                  <a:stretch>
                    <a:fillRect b="-5882"/>
                  </a:stretch>
                </a:blipFill>
              </p:spPr>
              <p:txBody>
                <a:bodyPr/>
                <a:lstStyle/>
                <a:p>
                  <a:r>
                    <a:rPr lang="pt-BR">
                      <a:noFill/>
                    </a:rPr>
                    <a:t> </a:t>
                  </a:r>
                </a:p>
              </p:txBody>
            </p:sp>
          </mc:Fallback>
        </mc:AlternateContent>
      </p:grpSp>
    </p:spTree>
    <p:extLst>
      <p:ext uri="{BB962C8B-B14F-4D97-AF65-F5344CB8AC3E}">
        <p14:creationId xmlns:p14="http://schemas.microsoft.com/office/powerpoint/2010/main" val="3750958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957287" y="418097"/>
            <a:ext cx="3384834" cy="4512968"/>
            <a:chOff x="3035007" y="518783"/>
            <a:chExt cx="3384834" cy="4512968"/>
          </a:xfrm>
        </p:grpSpPr>
        <p:grpSp>
          <p:nvGrpSpPr>
            <p:cNvPr id="6" name="Group 5"/>
            <p:cNvGrpSpPr/>
            <p:nvPr/>
          </p:nvGrpSpPr>
          <p:grpSpPr>
            <a:xfrm rot="10800000">
              <a:off x="3035007" y="51878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8" name="Straight Arrow Connector 7"/>
            <p:cNvCxnSpPr/>
            <p:nvPr/>
          </p:nvCxnSpPr>
          <p:spPr>
            <a:xfrm>
              <a:off x="3174707" y="2846474"/>
              <a:ext cx="0" cy="201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168357" y="4866786"/>
              <a:ext cx="2916000"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3164399" y="2675496"/>
                  <a:ext cx="6812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𝑎</m:t>
                        </m:r>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0" name="Rectangle 9"/>
                <p:cNvSpPr>
                  <a:spLocks noRot="1" noChangeAspect="1" noMove="1" noResize="1" noEditPoints="1" noAdjustHandles="1" noChangeArrowheads="1" noChangeShapeType="1" noTextEdit="1"/>
                </p:cNvSpPr>
                <p:nvPr/>
              </p:nvSpPr>
              <p:spPr>
                <a:xfrm>
                  <a:off x="3164399" y="2675496"/>
                  <a:ext cx="681277" cy="338554"/>
                </a:xfrm>
                <a:prstGeom prst="rect">
                  <a:avLst/>
                </a:prstGeom>
                <a:blipFill rotWithShape="0">
                  <a:blip r:embed="rId2"/>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069873" y="4693197"/>
                  <a:ext cx="34996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𝑎</m:t>
                        </m:r>
                      </m:oMath>
                    </m:oMathPara>
                  </a14:m>
                  <a:endParaRPr lang="nl-BE"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069873" y="4693197"/>
                  <a:ext cx="349968" cy="338554"/>
                </a:xfrm>
                <a:prstGeom prst="rect">
                  <a:avLst/>
                </a:prstGeom>
                <a:blipFill rotWithShape="0">
                  <a:blip r:embed="rId3"/>
                  <a:stretch>
                    <a:fillRect/>
                  </a:stretch>
                </a:blipFill>
              </p:spPr>
              <p:txBody>
                <a:bodyPr/>
                <a:lstStyle/>
                <a:p>
                  <a:r>
                    <a:rPr lang="pt-BR">
                      <a:noFill/>
                    </a:rPr>
                    <a:t> </a:t>
                  </a:r>
                </a:p>
              </p:txBody>
            </p:sp>
          </mc:Fallback>
        </mc:AlternateContent>
        <p:cxnSp>
          <p:nvCxnSpPr>
            <p:cNvPr id="18" name="Straight Arrow Connector 17"/>
            <p:cNvCxnSpPr/>
            <p:nvPr/>
          </p:nvCxnSpPr>
          <p:spPr>
            <a:xfrm flipH="1">
              <a:off x="5213715" y="3088695"/>
              <a:ext cx="622340" cy="1355570"/>
            </a:xfrm>
            <a:prstGeom prst="straightConnector1">
              <a:avLst/>
            </a:prstGeom>
            <a:ln w="127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Flowchart: Connector 18"/>
            <p:cNvSpPr/>
            <p:nvPr/>
          </p:nvSpPr>
          <p:spPr>
            <a:xfrm>
              <a:off x="5604820" y="3454841"/>
              <a:ext cx="72000" cy="72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Straight Arrow Connector 22"/>
            <p:cNvCxnSpPr/>
            <p:nvPr/>
          </p:nvCxnSpPr>
          <p:spPr>
            <a:xfrm flipH="1">
              <a:off x="5505615" y="3554745"/>
              <a:ext cx="116516" cy="25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0" idx="1"/>
            </p:cNvCxnSpPr>
            <p:nvPr/>
          </p:nvCxnSpPr>
          <p:spPr>
            <a:xfrm flipH="1">
              <a:off x="5382809" y="3803403"/>
              <a:ext cx="122805" cy="21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0" idx="1"/>
            </p:cNvCxnSpPr>
            <p:nvPr/>
          </p:nvCxnSpPr>
          <p:spPr>
            <a:xfrm flipH="1">
              <a:off x="5151280" y="4013629"/>
              <a:ext cx="231529" cy="257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4832350" y="4270676"/>
              <a:ext cx="315507" cy="209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629089" y="2998348"/>
              <a:ext cx="670648" cy="461665"/>
            </a:xfrm>
            <a:prstGeom prst="rect">
              <a:avLst/>
            </a:prstGeom>
            <a:noFill/>
          </p:spPr>
          <p:txBody>
            <a:bodyPr wrap="square" rtlCol="0">
              <a:spAutoFit/>
            </a:bodyPr>
            <a:lstStyle/>
            <a:p>
              <a:pPr algn="ctr"/>
              <a:r>
                <a:rPr lang="pt-BR" sz="1200" dirty="0" smtClean="0"/>
                <a:t>Peso</a:t>
              </a:r>
            </a:p>
            <a:p>
              <a:pPr algn="ctr"/>
              <a:r>
                <a:rPr lang="pt-BR" sz="1200" dirty="0" smtClean="0"/>
                <a:t>inicial</a:t>
              </a:r>
              <a:endParaRPr lang="pt-BR" sz="1200" dirty="0"/>
            </a:p>
          </p:txBody>
        </p:sp>
        <p:cxnSp>
          <p:nvCxnSpPr>
            <p:cNvPr id="50" name="Straight Arrow Connector 49"/>
            <p:cNvCxnSpPr/>
            <p:nvPr/>
          </p:nvCxnSpPr>
          <p:spPr>
            <a:xfrm>
              <a:off x="5231645" y="3272352"/>
              <a:ext cx="304022" cy="179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322063" y="4330002"/>
              <a:ext cx="820839" cy="276999"/>
            </a:xfrm>
            <a:prstGeom prst="rect">
              <a:avLst/>
            </a:prstGeom>
            <a:noFill/>
          </p:spPr>
          <p:txBody>
            <a:bodyPr wrap="square" rtlCol="0">
              <a:spAutoFit/>
            </a:bodyPr>
            <a:lstStyle/>
            <a:p>
              <a:pPr algn="ctr"/>
              <a:r>
                <a:rPr lang="pt-BR" sz="1200" dirty="0" smtClean="0"/>
                <a:t>gradiente</a:t>
              </a:r>
              <a:endParaRPr lang="pt-BR" sz="1200" dirty="0"/>
            </a:p>
          </p:txBody>
        </p:sp>
        <p:cxnSp>
          <p:nvCxnSpPr>
            <p:cNvPr id="57" name="Straight Arrow Connector 56"/>
            <p:cNvCxnSpPr>
              <a:endCxn id="56" idx="0"/>
            </p:cNvCxnSpPr>
            <p:nvPr/>
          </p:nvCxnSpPr>
          <p:spPr>
            <a:xfrm>
              <a:off x="5459008" y="4132675"/>
              <a:ext cx="273475" cy="1973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6659851" y="1004818"/>
            <a:ext cx="3384834" cy="4812589"/>
            <a:chOff x="6659851" y="1004818"/>
            <a:chExt cx="3384834" cy="4812589"/>
          </a:xfrm>
        </p:grpSpPr>
        <p:grpSp>
          <p:nvGrpSpPr>
            <p:cNvPr id="24" name="Group 23"/>
            <p:cNvGrpSpPr/>
            <p:nvPr/>
          </p:nvGrpSpPr>
          <p:grpSpPr>
            <a:xfrm rot="10800000">
              <a:off x="6659851" y="1004818"/>
              <a:ext cx="2806700" cy="4067687"/>
              <a:chOff x="5943600" y="2032000"/>
              <a:chExt cx="2806700" cy="4067687"/>
            </a:xfrm>
          </p:grpSpPr>
          <p:sp>
            <p:nvSpPr>
              <p:cNvPr id="42" name="Oval 41"/>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Rectangle 42"/>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5" name="Straight Arrow Connector 24"/>
            <p:cNvCxnSpPr/>
            <p:nvPr/>
          </p:nvCxnSpPr>
          <p:spPr>
            <a:xfrm>
              <a:off x="6799551" y="3332509"/>
              <a:ext cx="0" cy="201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6793201" y="5352821"/>
              <a:ext cx="2916000"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6789243" y="3161531"/>
                  <a:ext cx="6812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𝑎</m:t>
                        </m:r>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27" name="Rectangle 26"/>
                <p:cNvSpPr>
                  <a:spLocks noRot="1" noChangeAspect="1" noMove="1" noResize="1" noEditPoints="1" noAdjustHandles="1" noChangeArrowheads="1" noChangeShapeType="1" noTextEdit="1"/>
                </p:cNvSpPr>
                <p:nvPr/>
              </p:nvSpPr>
              <p:spPr>
                <a:xfrm>
                  <a:off x="6789243" y="3161531"/>
                  <a:ext cx="681277" cy="338554"/>
                </a:xfrm>
                <a:prstGeom prst="rect">
                  <a:avLst/>
                </a:prstGeom>
                <a:blipFill rotWithShape="0">
                  <a:blip r:embed="rId4"/>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9694717" y="5179232"/>
                  <a:ext cx="34996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𝑎</m:t>
                        </m:r>
                      </m:oMath>
                    </m:oMathPara>
                  </a14:m>
                  <a:endParaRPr lang="nl-BE" sz="1600" dirty="0"/>
                </a:p>
              </p:txBody>
            </p:sp>
          </mc:Choice>
          <mc:Fallback xmlns="">
            <p:sp>
              <p:nvSpPr>
                <p:cNvPr id="28" name="Rectangle 27"/>
                <p:cNvSpPr>
                  <a:spLocks noRot="1" noChangeAspect="1" noMove="1" noResize="1" noEditPoints="1" noAdjustHandles="1" noChangeArrowheads="1" noChangeShapeType="1" noTextEdit="1"/>
                </p:cNvSpPr>
                <p:nvPr/>
              </p:nvSpPr>
              <p:spPr>
                <a:xfrm>
                  <a:off x="9694717" y="5179232"/>
                  <a:ext cx="349968" cy="338554"/>
                </a:xfrm>
                <a:prstGeom prst="rect">
                  <a:avLst/>
                </a:prstGeom>
                <a:blipFill rotWithShape="0">
                  <a:blip r:embed="rId5"/>
                  <a:stretch>
                    <a:fillRect/>
                  </a:stretch>
                </a:blipFill>
              </p:spPr>
              <p:txBody>
                <a:bodyPr/>
                <a:lstStyle/>
                <a:p>
                  <a:r>
                    <a:rPr lang="pt-BR">
                      <a:noFill/>
                    </a:rPr>
                    <a:t> </a:t>
                  </a:r>
                </a:p>
              </p:txBody>
            </p:sp>
          </mc:Fallback>
        </mc:AlternateContent>
        <p:cxnSp>
          <p:nvCxnSpPr>
            <p:cNvPr id="29" name="Straight Arrow Connector 28"/>
            <p:cNvCxnSpPr/>
            <p:nvPr/>
          </p:nvCxnSpPr>
          <p:spPr>
            <a:xfrm flipH="1">
              <a:off x="8838559" y="3574730"/>
              <a:ext cx="622340" cy="1355570"/>
            </a:xfrm>
            <a:prstGeom prst="straightConnector1">
              <a:avLst/>
            </a:prstGeom>
            <a:ln w="127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9229664" y="3940876"/>
              <a:ext cx="72000" cy="72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flipH="1">
              <a:off x="9130459" y="4040780"/>
              <a:ext cx="116516" cy="25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42" idx="1"/>
            </p:cNvCxnSpPr>
            <p:nvPr/>
          </p:nvCxnSpPr>
          <p:spPr>
            <a:xfrm flipH="1">
              <a:off x="9007653" y="4289438"/>
              <a:ext cx="122805" cy="21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42" idx="1"/>
            </p:cNvCxnSpPr>
            <p:nvPr/>
          </p:nvCxnSpPr>
          <p:spPr>
            <a:xfrm flipH="1">
              <a:off x="8776124" y="4499664"/>
              <a:ext cx="231529" cy="257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8457194" y="4756711"/>
              <a:ext cx="315507" cy="209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253933" y="3484383"/>
              <a:ext cx="670648" cy="461665"/>
            </a:xfrm>
            <a:prstGeom prst="rect">
              <a:avLst/>
            </a:prstGeom>
            <a:noFill/>
          </p:spPr>
          <p:txBody>
            <a:bodyPr wrap="square" rtlCol="0">
              <a:spAutoFit/>
            </a:bodyPr>
            <a:lstStyle/>
            <a:p>
              <a:pPr algn="ctr"/>
              <a:r>
                <a:rPr lang="pt-BR" sz="1200" dirty="0" smtClean="0"/>
                <a:t>Peso</a:t>
              </a:r>
            </a:p>
            <a:p>
              <a:pPr algn="ctr"/>
              <a:r>
                <a:rPr lang="pt-BR" sz="1200" dirty="0" smtClean="0"/>
                <a:t>inicial</a:t>
              </a:r>
              <a:endParaRPr lang="pt-BR" sz="1200" dirty="0"/>
            </a:p>
          </p:txBody>
        </p:sp>
        <p:cxnSp>
          <p:nvCxnSpPr>
            <p:cNvPr id="38" name="Straight Arrow Connector 37"/>
            <p:cNvCxnSpPr/>
            <p:nvPr/>
          </p:nvCxnSpPr>
          <p:spPr>
            <a:xfrm>
              <a:off x="8856489" y="3758387"/>
              <a:ext cx="304022" cy="179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946907" y="4816037"/>
              <a:ext cx="820839" cy="276999"/>
            </a:xfrm>
            <a:prstGeom prst="rect">
              <a:avLst/>
            </a:prstGeom>
            <a:noFill/>
          </p:spPr>
          <p:txBody>
            <a:bodyPr wrap="square" rtlCol="0">
              <a:spAutoFit/>
            </a:bodyPr>
            <a:lstStyle/>
            <a:p>
              <a:pPr algn="ctr"/>
              <a:r>
                <a:rPr lang="pt-BR" sz="1200" dirty="0" smtClean="0"/>
                <a:t>gradiente</a:t>
              </a:r>
              <a:endParaRPr lang="pt-BR" sz="1200" dirty="0"/>
            </a:p>
          </p:txBody>
        </p:sp>
        <p:cxnSp>
          <p:nvCxnSpPr>
            <p:cNvPr id="41" name="Straight Arrow Connector 40"/>
            <p:cNvCxnSpPr>
              <a:endCxn id="40" idx="0"/>
            </p:cNvCxnSpPr>
            <p:nvPr/>
          </p:nvCxnSpPr>
          <p:spPr>
            <a:xfrm>
              <a:off x="9083852" y="4618710"/>
              <a:ext cx="273475" cy="1973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Flowchart: Connector 43"/>
            <p:cNvSpPr/>
            <p:nvPr/>
          </p:nvSpPr>
          <p:spPr>
            <a:xfrm>
              <a:off x="8017675" y="5031742"/>
              <a:ext cx="72000" cy="720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Connector 11"/>
            <p:cNvCxnSpPr>
              <a:stCxn id="44" idx="4"/>
            </p:cNvCxnSpPr>
            <p:nvPr/>
          </p:nvCxnSpPr>
          <p:spPr>
            <a:xfrm flipH="1">
              <a:off x="8051084" y="5103742"/>
              <a:ext cx="2591" cy="25200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525047" y="5355742"/>
              <a:ext cx="1052074" cy="461665"/>
            </a:xfrm>
            <a:prstGeom prst="rect">
              <a:avLst/>
            </a:prstGeom>
            <a:noFill/>
          </p:spPr>
          <p:txBody>
            <a:bodyPr wrap="square" rtlCol="0">
              <a:spAutoFit/>
            </a:bodyPr>
            <a:lstStyle/>
            <a:p>
              <a:pPr algn="ctr"/>
              <a:r>
                <a:rPr lang="pt-BR" sz="1200" dirty="0" smtClean="0"/>
                <a:t>Ponto de mínimo</a:t>
              </a:r>
              <a:endParaRPr lang="pt-BR" sz="1200" dirty="0"/>
            </a:p>
          </p:txBody>
        </p:sp>
      </p:grpSp>
    </p:spTree>
    <p:extLst>
      <p:ext uri="{BB962C8B-B14F-4D97-AF65-F5344CB8AC3E}">
        <p14:creationId xmlns:p14="http://schemas.microsoft.com/office/powerpoint/2010/main" val="3325522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4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54208"/>
            <a:ext cx="11102788" cy="2426113"/>
          </a:xfrm>
        </p:spPr>
        <p:txBody>
          <a:bodyPr>
            <a:normAutofit fontScale="92500" lnSpcReduction="10000"/>
          </a:bodyPr>
          <a:lstStyle/>
          <a:p>
            <a:r>
              <a:rPr lang="pt-BR" dirty="0"/>
              <a:t>Caso o </a:t>
            </a:r>
            <a:r>
              <a:rPr lang="pt-BR" b="1" i="1" dirty="0"/>
              <a:t>passo de  aprendizagem </a:t>
            </a:r>
            <a:r>
              <a:rPr lang="pt-BR" dirty="0"/>
              <a:t>seja muito grande, o algoritmo pode nunca convergir.</a:t>
            </a:r>
          </a:p>
          <a:p>
            <a:r>
              <a:rPr lang="pt-BR" dirty="0"/>
              <a:t>O algoritmo fica “pulando” de um lado para o outro do vale até que converge, por sorte.</a:t>
            </a:r>
          </a:p>
          <a:p>
            <a:r>
              <a:rPr lang="pt-BR" dirty="0"/>
              <a:t>Em alguns casos, a cada iteração o algoritmo “pula” para um valor mais alto que antes, </a:t>
            </a:r>
            <a:r>
              <a:rPr lang="pt-BR" dirty="0" smtClean="0"/>
              <a:t>e assim, divergindo</a:t>
            </a:r>
            <a:r>
              <a:rPr lang="pt-BR" dirty="0"/>
              <a: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053" r="2828" b="2316"/>
          <a:stretch/>
        </p:blipFill>
        <p:spPr>
          <a:xfrm>
            <a:off x="8579666" y="4164527"/>
            <a:ext cx="3548545" cy="2311685"/>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394" t="13692" r="22970" b="19399"/>
          <a:stretch/>
        </p:blipFill>
        <p:spPr>
          <a:xfrm>
            <a:off x="92637" y="3980321"/>
            <a:ext cx="3041715" cy="2690748"/>
          </a:xfrm>
          <a:prstGeom prst="rect">
            <a:avLst/>
          </a:prstGeom>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t="6940" r="9378" b="2314"/>
          <a:stretch/>
        </p:blipFill>
        <p:spPr>
          <a:xfrm>
            <a:off x="3104407" y="3977879"/>
            <a:ext cx="2691942" cy="2695633"/>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t="7239" r="7811" b="2910"/>
          <a:stretch/>
        </p:blipFill>
        <p:spPr>
          <a:xfrm>
            <a:off x="5816383" y="3977879"/>
            <a:ext cx="2763283" cy="2693190"/>
          </a:xfrm>
          <a:prstGeom prst="rect">
            <a:avLst/>
          </a:prstGeom>
        </p:spPr>
      </p:pic>
    </p:spTree>
    <p:extLst>
      <p:ext uri="{BB962C8B-B14F-4D97-AF65-F5344CB8AC3E}">
        <p14:creationId xmlns:p14="http://schemas.microsoft.com/office/powerpoint/2010/main" val="16593604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a:blip r:embed="rId8"/>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a:blip r:embed="rId13"/>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1103566" y="572588"/>
            <a:ext cx="3578724" cy="4590907"/>
            <a:chOff x="1103566" y="572588"/>
            <a:chExt cx="3578724" cy="4590907"/>
          </a:xfrm>
        </p:grpSpPr>
        <p:grpSp>
          <p:nvGrpSpPr>
            <p:cNvPr id="72" name="Group 71"/>
            <p:cNvGrpSpPr/>
            <p:nvPr/>
          </p:nvGrpSpPr>
          <p:grpSpPr>
            <a:xfrm rot="10800000">
              <a:off x="1446466" y="572588"/>
              <a:ext cx="2806700" cy="4067687"/>
              <a:chOff x="5943600" y="2032000"/>
              <a:chExt cx="2806700" cy="4067687"/>
            </a:xfrm>
          </p:grpSpPr>
          <p:sp>
            <p:nvSpPr>
              <p:cNvPr id="73" name="Oval 7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Rectangle 74"/>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7" name="Flowchart: Connector 76"/>
            <p:cNvSpPr/>
            <p:nvPr/>
          </p:nvSpPr>
          <p:spPr>
            <a:xfrm>
              <a:off x="2792666" y="4597779"/>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78" name="Straight Arrow Connector 77"/>
            <p:cNvCxnSpPr/>
            <p:nvPr/>
          </p:nvCxnSpPr>
          <p:spPr>
            <a:xfrm>
              <a:off x="1109916" y="2852654"/>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1103566" y="4653891"/>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Rectangle 80"/>
                <p:cNvSpPr/>
                <p:nvPr/>
              </p:nvSpPr>
              <p:spPr>
                <a:xfrm>
                  <a:off x="1175808" y="2767401"/>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81" name="Rectangle 80"/>
                <p:cNvSpPr>
                  <a:spLocks noRot="1" noChangeAspect="1" noMove="1" noResize="1" noEditPoints="1" noAdjustHandles="1" noChangeArrowheads="1" noChangeShapeType="1" noTextEdit="1"/>
                </p:cNvSpPr>
                <p:nvPr/>
              </p:nvSpPr>
              <p:spPr>
                <a:xfrm>
                  <a:off x="1175808" y="2767401"/>
                  <a:ext cx="753220" cy="369332"/>
                </a:xfrm>
                <a:prstGeom prst="rect">
                  <a:avLst/>
                </a:prstGeom>
                <a:blipFill rotWithShape="0">
                  <a:blip r:embed="rId5"/>
                  <a:stretch>
                    <a:fillRect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4310842" y="4455609"/>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83" name="Rectangle 82"/>
                <p:cNvSpPr>
                  <a:spLocks noRot="1" noChangeAspect="1" noMove="1" noResize="1" noEditPoints="1" noAdjustHandles="1" noChangeArrowheads="1" noChangeShapeType="1" noTextEdit="1"/>
                </p:cNvSpPr>
                <p:nvPr/>
              </p:nvSpPr>
              <p:spPr>
                <a:xfrm>
                  <a:off x="4310842" y="4455609"/>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84" name="Straight Connector 83"/>
            <p:cNvCxnSpPr/>
            <p:nvPr/>
          </p:nvCxnSpPr>
          <p:spPr>
            <a:xfrm rot="5400000">
              <a:off x="1102608" y="4105736"/>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1135561" y="4640275"/>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90" name="Flowchart: Connector 89"/>
            <p:cNvSpPr/>
            <p:nvPr/>
          </p:nvSpPr>
          <p:spPr>
            <a:xfrm>
              <a:off x="1615979" y="348966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2" name="Flowchart: Connector 91"/>
            <p:cNvSpPr/>
            <p:nvPr/>
          </p:nvSpPr>
          <p:spPr>
            <a:xfrm>
              <a:off x="1881393" y="40427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6" name="Flowchart: Connector 95"/>
            <p:cNvSpPr/>
            <p:nvPr/>
          </p:nvSpPr>
          <p:spPr>
            <a:xfrm>
              <a:off x="2298040" y="444236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0" name="Curved Connector 99"/>
            <p:cNvCxnSpPr>
              <a:stCxn id="90" idx="6"/>
              <a:endCxn id="92" idx="7"/>
            </p:cNvCxnSpPr>
            <p:nvPr/>
          </p:nvCxnSpPr>
          <p:spPr>
            <a:xfrm>
              <a:off x="1701704" y="3540420"/>
              <a:ext cx="252860" cy="5171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92" idx="7"/>
            </p:cNvCxnSpPr>
            <p:nvPr/>
          </p:nvCxnSpPr>
          <p:spPr>
            <a:xfrm rot="16200000" flipH="1">
              <a:off x="1932936" y="4079245"/>
              <a:ext cx="380448" cy="337193"/>
            </a:xfrm>
            <a:prstGeom prst="curvedConnector3">
              <a:avLst>
                <a:gd name="adj1" fmla="val -639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105"/>
            <p:cNvCxnSpPr>
              <a:stCxn id="96" idx="7"/>
              <a:endCxn id="77" idx="0"/>
            </p:cNvCxnSpPr>
            <p:nvPr/>
          </p:nvCxnSpPr>
          <p:spPr>
            <a:xfrm rot="16200000" flipH="1">
              <a:off x="2533096" y="4295346"/>
              <a:ext cx="140548" cy="464318"/>
            </a:xfrm>
            <a:prstGeom prst="curvedConnector3">
              <a:avLst>
                <a:gd name="adj1" fmla="val -173227"/>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3036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rotWithShape="0">
                  <a:blip r:embed="rId3"/>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rotWithShape="0">
                  <a:blip r:embed="rId4"/>
                  <a:stretch>
                    <a:fillRect/>
                  </a:stretch>
                </a:blipFill>
              </p:spPr>
              <p:txBody>
                <a:bodyPr/>
                <a:lstStyle/>
                <a:p>
                  <a:r>
                    <a:rPr lang="pt-BR">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226234" y="657185"/>
            <a:ext cx="3578724" cy="4587393"/>
            <a:chOff x="1226234" y="657185"/>
            <a:chExt cx="3578724" cy="4587393"/>
          </a:xfrm>
        </p:grpSpPr>
        <p:grpSp>
          <p:nvGrpSpPr>
            <p:cNvPr id="25" name="Group 24"/>
            <p:cNvGrpSpPr/>
            <p:nvPr/>
          </p:nvGrpSpPr>
          <p:grpSpPr>
            <a:xfrm rot="10800000">
              <a:off x="1569134" y="657185"/>
              <a:ext cx="2806700" cy="4067687"/>
              <a:chOff x="5943600" y="2032000"/>
              <a:chExt cx="2806700" cy="4067687"/>
            </a:xfrm>
          </p:grpSpPr>
          <p:sp>
            <p:nvSpPr>
              <p:cNvPr id="26" name="Oval 25"/>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tangle 28"/>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0" name="Flowchart: Connector 29"/>
            <p:cNvSpPr/>
            <p:nvPr/>
          </p:nvSpPr>
          <p:spPr>
            <a:xfrm>
              <a:off x="2915334" y="4682376"/>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1232584" y="293725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226234" y="4738488"/>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1298476" y="285199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1298476" y="2851998"/>
                  <a:ext cx="753220" cy="369332"/>
                </a:xfrm>
                <a:prstGeom prst="rect">
                  <a:avLst/>
                </a:prstGeom>
                <a:blipFill rotWithShape="0">
                  <a:blip r:embed="rId5"/>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4433510" y="4540206"/>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4433510" y="4540206"/>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35" name="Straight Connector 34"/>
            <p:cNvCxnSpPr/>
            <p:nvPr/>
          </p:nvCxnSpPr>
          <p:spPr>
            <a:xfrm rot="5400000">
              <a:off x="1234573" y="4193493"/>
              <a:ext cx="108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399362" y="4721358"/>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37" name="Flowchart: Connector 36"/>
            <p:cNvSpPr/>
            <p:nvPr/>
          </p:nvSpPr>
          <p:spPr>
            <a:xfrm>
              <a:off x="2279398" y="44352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4090837" y="370600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736473" y="354822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3" name="Curved Connector 52"/>
            <p:cNvCxnSpPr>
              <a:stCxn id="46" idx="7"/>
              <a:endCxn id="37" idx="7"/>
            </p:cNvCxnSpPr>
            <p:nvPr/>
          </p:nvCxnSpPr>
          <p:spPr>
            <a:xfrm rot="16200000" flipH="1">
              <a:off x="1637571" y="3735162"/>
              <a:ext cx="887069" cy="542925"/>
            </a:xfrm>
            <a:prstGeom prst="curvedConnector3">
              <a:avLst>
                <a:gd name="adj1" fmla="val -274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37" idx="0"/>
            </p:cNvCxnSpPr>
            <p:nvPr/>
          </p:nvCxnSpPr>
          <p:spPr>
            <a:xfrm rot="5400000" flipH="1" flipV="1">
              <a:off x="2876235" y="3220688"/>
              <a:ext cx="660631" cy="17685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Flowchart: Connector 54"/>
            <p:cNvSpPr/>
            <p:nvPr/>
          </p:nvSpPr>
          <p:spPr>
            <a:xfrm>
              <a:off x="3498051" y="44971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6" name="Curved Connector 55"/>
            <p:cNvCxnSpPr>
              <a:stCxn id="45" idx="2"/>
            </p:cNvCxnSpPr>
            <p:nvPr/>
          </p:nvCxnSpPr>
          <p:spPr>
            <a:xfrm rot="10800000" flipV="1">
              <a:off x="3540913" y="3756767"/>
              <a:ext cx="549924" cy="7268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Connector 59"/>
            <p:cNvSpPr/>
            <p:nvPr/>
          </p:nvSpPr>
          <p:spPr>
            <a:xfrm>
              <a:off x="1849761" y="382072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1" name="Curved Connector 60"/>
            <p:cNvCxnSpPr>
              <a:stCxn id="55" idx="0"/>
            </p:cNvCxnSpPr>
            <p:nvPr/>
          </p:nvCxnSpPr>
          <p:spPr>
            <a:xfrm rot="16200000" flipV="1">
              <a:off x="2433788" y="3390064"/>
              <a:ext cx="625712" cy="15885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3720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179906" y="3209455"/>
              <a:ext cx="396591" cy="90788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1986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30214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166"/>
            <a:ext cx="10515600" cy="1081314"/>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8" y="1494121"/>
            <a:ext cx="9008305" cy="5180999"/>
          </a:xfrm>
        </p:spPr>
        <p:txBody>
          <a:bodyPr>
            <a:normAutofit lnSpcReduction="10000"/>
          </a:bodyPr>
          <a:lstStyle/>
          <a:p>
            <a:r>
              <a:rPr lang="pt-BR" dirty="0" smtClean="0"/>
              <a:t>Portanto, o </a:t>
            </a:r>
            <a:r>
              <a:rPr lang="pt-BR" dirty="0"/>
              <a:t>valor </a:t>
            </a:r>
            <a:r>
              <a:rPr lang="pt-BR" b="1" i="1" dirty="0"/>
              <a:t>passo de aprendizagem </a:t>
            </a:r>
            <a:r>
              <a:rPr lang="pt-BR" dirty="0"/>
              <a:t>deve ser </a:t>
            </a:r>
            <a:r>
              <a:rPr lang="pt-BR" b="1" i="1" dirty="0"/>
              <a:t>experimentado/explorado</a:t>
            </a:r>
            <a:r>
              <a:rPr lang="pt-BR" dirty="0"/>
              <a:t> para se encontrar </a:t>
            </a:r>
            <a:r>
              <a:rPr lang="pt-BR" dirty="0" smtClean="0"/>
              <a:t>um </a:t>
            </a:r>
            <a:r>
              <a:rPr lang="pt-BR" b="1" i="1" dirty="0"/>
              <a:t>valor ótimo </a:t>
            </a:r>
            <a:r>
              <a:rPr lang="pt-BR" dirty="0"/>
              <a:t>que acelere a </a:t>
            </a:r>
            <a:r>
              <a:rPr lang="pt-BR" b="1" i="1" dirty="0"/>
              <a:t>descida do gradiente </a:t>
            </a:r>
            <a:r>
              <a:rPr lang="pt-BR" dirty="0"/>
              <a:t>de forma </a:t>
            </a:r>
            <a:r>
              <a:rPr lang="pt-BR" b="1" i="1" dirty="0"/>
              <a:t>estável</a:t>
            </a:r>
            <a:r>
              <a:rPr lang="pt-BR" dirty="0"/>
              <a:t> (ou seja, acelere a convergência).</a:t>
            </a:r>
          </a:p>
          <a:p>
            <a:r>
              <a:rPr lang="pt-BR" dirty="0" smtClean="0"/>
              <a:t>O exemplo ao lado, converge </a:t>
            </a:r>
            <a:r>
              <a:rPr lang="pt-BR" dirty="0"/>
              <a:t>para o </a:t>
            </a:r>
            <a:r>
              <a:rPr lang="pt-BR" b="1" i="1" dirty="0"/>
              <a:t>mínimo </a:t>
            </a:r>
            <a:r>
              <a:rPr lang="pt-BR" b="1" i="1" dirty="0" smtClean="0"/>
              <a:t>global </a:t>
            </a:r>
            <a:r>
              <a:rPr lang="pt-BR" dirty="0" smtClean="0"/>
              <a:t>em </a:t>
            </a:r>
            <a:r>
              <a:rPr lang="pt-BR" dirty="0"/>
              <a:t>apenas </a:t>
            </a:r>
            <a:r>
              <a:rPr lang="pt-BR" dirty="0" smtClean="0"/>
              <a:t>2 </a:t>
            </a:r>
            <a:r>
              <a:rPr lang="pt-BR" dirty="0"/>
              <a:t>iterações</a:t>
            </a:r>
            <a:r>
              <a:rPr lang="pt-BR" dirty="0" smtClean="0"/>
              <a:t>.</a:t>
            </a:r>
          </a:p>
          <a:p>
            <a:r>
              <a:rPr lang="pt-BR" dirty="0"/>
              <a:t>Portanto, </a:t>
            </a:r>
            <a:r>
              <a:rPr lang="pt-BR" dirty="0" smtClean="0"/>
              <a:t>escolher o passo de aprendizagem </a:t>
            </a:r>
            <a:r>
              <a:rPr lang="pt-BR" dirty="0"/>
              <a:t>é </a:t>
            </a:r>
            <a:r>
              <a:rPr lang="pt-BR" dirty="0" smtClean="0"/>
              <a:t>muitas vezes desafiador </a:t>
            </a:r>
            <a:r>
              <a:rPr lang="pt-BR" dirty="0"/>
              <a:t>e demorado</a:t>
            </a:r>
            <a:r>
              <a:rPr lang="pt-BR" dirty="0" smtClean="0"/>
              <a:t>.</a:t>
            </a:r>
          </a:p>
          <a:p>
            <a:pPr lvl="1" algn="just">
              <a:buFont typeface="Wingdings" panose="05000000000000000000" pitchFamily="2" charset="2"/>
              <a:buChar char="§"/>
            </a:pPr>
            <a:r>
              <a:rPr lang="nl-BE" dirty="0" smtClean="0"/>
              <a:t>Passos </a:t>
            </a:r>
            <a:r>
              <a:rPr lang="nl-BE" dirty="0"/>
              <a:t>muito grandes fazem com que o algoritmo aprenda rápido demais ao custo de um modelo final que seja sub-ótimo ou que o treinamento divirja ou se torne instável (oscilação).</a:t>
            </a:r>
          </a:p>
          <a:p>
            <a:pPr lvl="1" algn="just">
              <a:buFont typeface="Wingdings" panose="05000000000000000000" pitchFamily="2" charset="2"/>
              <a:buChar char="§"/>
            </a:pPr>
            <a:r>
              <a:rPr lang="nl-BE" dirty="0"/>
              <a:t>Passos muito pequenos resultam num longo treinamento, podendo o algoritmo, por exemplo, ficar preso em um mínimo local ou mesmo nunca atingir um mínimo</a:t>
            </a:r>
            <a:r>
              <a:rPr lang="nl-BE" dirty="0" smtClean="0"/>
              <a:t>.</a:t>
            </a:r>
            <a:endParaRPr lang="nl-BE"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394" t="13692" r="22970" b="19399"/>
          <a:stretch/>
        </p:blipFill>
        <p:spPr>
          <a:xfrm>
            <a:off x="9846502" y="169946"/>
            <a:ext cx="2299777" cy="2034418"/>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6771" r="9667" b="2678"/>
          <a:stretch/>
        </p:blipFill>
        <p:spPr>
          <a:xfrm>
            <a:off x="9846503" y="2338444"/>
            <a:ext cx="2177858" cy="2183104"/>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t="6985" r="6334" b="2682"/>
          <a:stretch/>
        </p:blipFill>
        <p:spPr>
          <a:xfrm>
            <a:off x="9846503" y="4655628"/>
            <a:ext cx="2267836" cy="2187131"/>
          </a:xfrm>
          <a:prstGeom prst="rect">
            <a:avLst/>
          </a:prstGeom>
        </p:spPr>
      </p:pic>
    </p:spTree>
    <p:extLst>
      <p:ext uri="{BB962C8B-B14F-4D97-AF65-F5344CB8AC3E}">
        <p14:creationId xmlns:p14="http://schemas.microsoft.com/office/powerpoint/2010/main" val="26885767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936633" y="2134388"/>
            <a:ext cx="3836177" cy="3649708"/>
            <a:chOff x="936633" y="2134388"/>
            <a:chExt cx="3836177" cy="3649708"/>
          </a:xfrm>
        </p:grpSpPr>
        <p:grpSp>
          <p:nvGrpSpPr>
            <p:cNvPr id="56" name="Group 55"/>
            <p:cNvGrpSpPr/>
            <p:nvPr/>
          </p:nvGrpSpPr>
          <p:grpSpPr>
            <a:xfrm>
              <a:off x="1705732" y="2134388"/>
              <a:ext cx="3067078" cy="3649708"/>
              <a:chOff x="1705732" y="2134388"/>
              <a:chExt cx="3067078" cy="364970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3" name="Rectangle 52"/>
                  <p:cNvSpPr/>
                  <p:nvPr/>
                </p:nvSpPr>
                <p:spPr>
                  <a:xfrm>
                    <a:off x="2661486" y="5414764"/>
                    <a:ext cx="726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661486" y="5414764"/>
                    <a:ext cx="726417" cy="369332"/>
                  </a:xfrm>
                  <a:prstGeom prst="rect">
                    <a:avLst/>
                  </a:prstGeom>
                  <a:blipFill rotWithShape="0">
                    <a:blip r:embed="rId5"/>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921535" y="2134388"/>
            <a:ext cx="3675609" cy="3546185"/>
            <a:chOff x="5921535" y="2134388"/>
            <a:chExt cx="3675609" cy="3546185"/>
          </a:xfrm>
        </p:grpSpPr>
        <p:grpSp>
          <p:nvGrpSpPr>
            <p:cNvPr id="55" name="Group 54"/>
            <p:cNvGrpSpPr/>
            <p:nvPr/>
          </p:nvGrpSpPr>
          <p:grpSpPr>
            <a:xfrm>
              <a:off x="6542714" y="2134388"/>
              <a:ext cx="3054430" cy="3546185"/>
              <a:chOff x="6542714" y="2134388"/>
              <a:chExt cx="3054430"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616638" y="5307522"/>
                    <a:ext cx="731739"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616638" y="5307522"/>
                    <a:ext cx="731739"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9773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p:cNvGrpSpPr/>
          <p:nvPr/>
        </p:nvGrpSpPr>
        <p:grpSpPr>
          <a:xfrm>
            <a:off x="703328" y="1720211"/>
            <a:ext cx="4337255" cy="3027979"/>
            <a:chOff x="703328" y="1720211"/>
            <a:chExt cx="4337255" cy="3027979"/>
          </a:xfrm>
        </p:grpSpPr>
        <mc:AlternateContent xmlns:mc="http://schemas.openxmlformats.org/markup-compatibility/2006" xmlns:a14="http://schemas.microsoft.com/office/drawing/2010/main">
          <mc:Choice Requires="a14">
            <p:sp>
              <p:nvSpPr>
                <p:cNvPr id="51" name="TextBox 50"/>
                <p:cNvSpPr txBox="1"/>
                <p:nvPr/>
              </p:nvSpPr>
              <p:spPr>
                <a:xfrm>
                  <a:off x="703329" y="1720211"/>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51" name="TextBox 50"/>
                <p:cNvSpPr txBox="1">
                  <a:spLocks noRot="1" noChangeAspect="1" noMove="1" noResize="1" noEditPoints="1" noAdjustHandles="1" noChangeArrowheads="1" noChangeShapeType="1" noTextEdit="1"/>
                </p:cNvSpPr>
                <p:nvPr/>
              </p:nvSpPr>
              <p:spPr>
                <a:xfrm>
                  <a:off x="703329" y="1720211"/>
                  <a:ext cx="426028" cy="400110"/>
                </a:xfrm>
                <a:prstGeom prst="rect">
                  <a:avLst/>
                </a:prstGeom>
                <a:blipFill rotWithShape="0">
                  <a:blip r:embed="rId2"/>
                  <a:stretch>
                    <a:fillRect/>
                  </a:stretch>
                </a:blipFill>
              </p:spPr>
              <p:txBody>
                <a:bodyPr/>
                <a:lstStyle/>
                <a:p>
                  <a:r>
                    <a:rPr lang="pt-BR">
                      <a:noFill/>
                    </a:rPr>
                    <a:t> </a:t>
                  </a:r>
                </a:p>
              </p:txBody>
            </p:sp>
          </mc:Fallback>
        </mc:AlternateContent>
        <p:grpSp>
          <p:nvGrpSpPr>
            <p:cNvPr id="148" name="Group 147"/>
            <p:cNvGrpSpPr/>
            <p:nvPr/>
          </p:nvGrpSpPr>
          <p:grpSpPr>
            <a:xfrm>
              <a:off x="703328" y="1796190"/>
              <a:ext cx="4337255" cy="2952000"/>
              <a:chOff x="703328" y="1796190"/>
              <a:chExt cx="4337255" cy="2952000"/>
            </a:xfrm>
          </p:grpSpPr>
          <p:sp>
            <p:nvSpPr>
              <p:cNvPr id="5" name="Oval 4"/>
              <p:cNvSpPr>
                <a:spLocks/>
              </p:cNvSpPr>
              <p:nvPr/>
            </p:nvSpPr>
            <p:spPr>
              <a:xfrm rot="5400000">
                <a:off x="1914555" y="1533349"/>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Oval 5"/>
              <p:cNvSpPr/>
              <p:nvPr/>
            </p:nvSpPr>
            <p:spPr>
              <a:xfrm rot="5400000">
                <a:off x="2275849" y="1893349"/>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rot="5400000">
                <a:off x="2635849" y="2253349"/>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rot="5400000">
                <a:off x="2455849" y="2073349"/>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rot="5400000">
                <a:off x="2095849" y="1713349"/>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a:spLocks/>
              </p:cNvSpPr>
              <p:nvPr/>
            </p:nvSpPr>
            <p:spPr>
              <a:xfrm rot="5400000">
                <a:off x="1735849" y="1353349"/>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Straight Connector 10"/>
              <p:cNvCxnSpPr/>
              <p:nvPr/>
            </p:nvCxnSpPr>
            <p:spPr>
              <a:xfrm flipH="1" flipV="1">
                <a:off x="882035" y="2613351"/>
                <a:ext cx="126728" cy="107999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Multiply 13"/>
              <p:cNvSpPr>
                <a:spLocks noChangeAspect="1"/>
              </p:cNvSpPr>
              <p:nvPr/>
            </p:nvSpPr>
            <p:spPr>
              <a:xfrm rot="5400000">
                <a:off x="2765706" y="3264787"/>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rot="5400000">
                <a:off x="2864103" y="2606190"/>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0800000">
                <a:off x="703328" y="1796190"/>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461455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4614555" y="4322889"/>
                    <a:ext cx="426028" cy="400110"/>
                  </a:xfrm>
                  <a:prstGeom prst="rect">
                    <a:avLst/>
                  </a:prstGeom>
                  <a:blipFill rotWithShape="0">
                    <a:blip r:embed="rId3"/>
                    <a:stretch>
                      <a:fillRect/>
                    </a:stretch>
                  </a:blipFill>
                </p:spPr>
                <p:txBody>
                  <a:bodyPr/>
                  <a:lstStyle/>
                  <a:p>
                    <a:r>
                      <a:rPr lang="pt-BR">
                        <a:noFill/>
                      </a:rPr>
                      <a:t> </a:t>
                    </a:r>
                  </a:p>
                </p:txBody>
              </p:sp>
            </mc:Fallback>
          </mc:AlternateContent>
          <p:cxnSp>
            <p:nvCxnSpPr>
              <p:cNvPr id="58" name="Straight Connector 57"/>
              <p:cNvCxnSpPr/>
              <p:nvPr/>
            </p:nvCxnSpPr>
            <p:spPr>
              <a:xfrm flipH="1">
                <a:off x="1008763" y="2894795"/>
                <a:ext cx="246068" cy="798554"/>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1252243" y="2894796"/>
                <a:ext cx="119416" cy="7002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371659" y="3094820"/>
                <a:ext cx="223667" cy="5002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595327" y="3094820"/>
                <a:ext cx="116827" cy="39147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712155" y="3199595"/>
                <a:ext cx="178705" cy="286703"/>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 idx="5"/>
              </p:cNvCxnSpPr>
              <p:nvPr/>
            </p:nvCxnSpPr>
            <p:spPr>
              <a:xfrm flipH="1" flipV="1">
                <a:off x="1890860" y="3199596"/>
                <a:ext cx="161314" cy="2610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Oval 76"/>
              <p:cNvSpPr>
                <a:spLocks noChangeAspect="1"/>
              </p:cNvSpPr>
              <p:nvPr/>
            </p:nvSpPr>
            <p:spPr>
              <a:xfrm rot="5400000">
                <a:off x="2733403" y="2491912"/>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8" name="Straight Connector 77"/>
              <p:cNvCxnSpPr>
                <a:endCxn id="7" idx="5"/>
              </p:cNvCxnSpPr>
              <p:nvPr/>
            </p:nvCxnSpPr>
            <p:spPr>
              <a:xfrm flipH="1">
                <a:off x="2052174" y="3294072"/>
                <a:ext cx="178706" cy="1665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Oval 80"/>
              <p:cNvSpPr>
                <a:spLocks noChangeAspect="1"/>
              </p:cNvSpPr>
              <p:nvPr/>
            </p:nvSpPr>
            <p:spPr>
              <a:xfrm rot="5400000">
                <a:off x="2811989" y="2702869"/>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2" name="Straight Connector 81"/>
              <p:cNvCxnSpPr/>
              <p:nvPr/>
            </p:nvCxnSpPr>
            <p:spPr>
              <a:xfrm flipH="1" flipV="1">
                <a:off x="2226329" y="3290561"/>
                <a:ext cx="325194" cy="100501"/>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2551523" y="3322418"/>
                <a:ext cx="251184" cy="7509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49" name="Group 148"/>
          <p:cNvGrpSpPr/>
          <p:nvPr/>
        </p:nvGrpSpPr>
        <p:grpSpPr>
          <a:xfrm>
            <a:off x="6546300" y="1715075"/>
            <a:ext cx="4305533" cy="3007924"/>
            <a:chOff x="6546300" y="1715075"/>
            <a:chExt cx="4305533" cy="3007924"/>
          </a:xfrm>
        </p:grpSpPr>
        <p:sp>
          <p:nvSpPr>
            <p:cNvPr id="99" name="Oval 98"/>
            <p:cNvSpPr>
              <a:spLocks/>
            </p:cNvSpPr>
            <p:nvPr/>
          </p:nvSpPr>
          <p:spPr>
            <a:xfrm rot="5400000">
              <a:off x="7757527" y="1508158"/>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Oval 99"/>
            <p:cNvSpPr/>
            <p:nvPr/>
          </p:nvSpPr>
          <p:spPr>
            <a:xfrm rot="5400000">
              <a:off x="8118821" y="1868158"/>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rot="5400000">
              <a:off x="8478821" y="2228158"/>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rot="5400000">
              <a:off x="8298821" y="2048158"/>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Oval 102"/>
            <p:cNvSpPr/>
            <p:nvPr/>
          </p:nvSpPr>
          <p:spPr>
            <a:xfrm rot="5400000">
              <a:off x="7938821" y="1688158"/>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a:spLocks/>
            </p:cNvSpPr>
            <p:nvPr/>
          </p:nvSpPr>
          <p:spPr>
            <a:xfrm rot="5400000">
              <a:off x="7578821" y="1328158"/>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5" name="Straight Connector 104"/>
            <p:cNvCxnSpPr/>
            <p:nvPr/>
          </p:nvCxnSpPr>
          <p:spPr>
            <a:xfrm flipH="1" flipV="1">
              <a:off x="6725007" y="2588160"/>
              <a:ext cx="126728" cy="1079998"/>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Multiply 105"/>
            <p:cNvSpPr>
              <a:spLocks noChangeAspect="1"/>
            </p:cNvSpPr>
            <p:nvPr/>
          </p:nvSpPr>
          <p:spPr>
            <a:xfrm rot="5400000">
              <a:off x="8610393" y="3244561"/>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7" name="Straight Arrow Connector 106"/>
            <p:cNvCxnSpPr/>
            <p:nvPr/>
          </p:nvCxnSpPr>
          <p:spPr>
            <a:xfrm rot="5400000">
              <a:off x="8707075" y="2580999"/>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rot="10800000">
              <a:off x="6546300" y="1770999"/>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6575357" y="1715075"/>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6575357" y="1715075"/>
                  <a:ext cx="426028"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1042580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10425805" y="4322889"/>
                  <a:ext cx="426028" cy="400110"/>
                </a:xfrm>
                <a:prstGeom prst="rect">
                  <a:avLst/>
                </a:prstGeom>
                <a:blipFill rotWithShape="0">
                  <a:blip r:embed="rId5"/>
                  <a:stretch>
                    <a:fillRect/>
                  </a:stretch>
                </a:blipFill>
              </p:spPr>
              <p:txBody>
                <a:bodyPr/>
                <a:lstStyle/>
                <a:p>
                  <a:r>
                    <a:rPr lang="pt-BR">
                      <a:noFill/>
                    </a:rPr>
                    <a:t> </a:t>
                  </a:r>
                </a:p>
              </p:txBody>
            </p:sp>
          </mc:Fallback>
        </mc:AlternateContent>
        <p:sp>
          <p:nvSpPr>
            <p:cNvPr id="117" name="Oval 116"/>
            <p:cNvSpPr>
              <a:spLocks noChangeAspect="1"/>
            </p:cNvSpPr>
            <p:nvPr/>
          </p:nvSpPr>
          <p:spPr>
            <a:xfrm rot="5400000">
              <a:off x="8576375" y="2466721"/>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a:spLocks noChangeAspect="1"/>
            </p:cNvSpPr>
            <p:nvPr/>
          </p:nvSpPr>
          <p:spPr>
            <a:xfrm rot="5400000">
              <a:off x="8654961" y="2677678"/>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4" name="Straight Connector 123"/>
            <p:cNvCxnSpPr/>
            <p:nvPr/>
          </p:nvCxnSpPr>
          <p:spPr>
            <a:xfrm flipH="1">
              <a:off x="6858633" y="3322418"/>
              <a:ext cx="262864" cy="34574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flipV="1">
              <a:off x="7121498" y="3322418"/>
              <a:ext cx="401988" cy="13821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7" idx="4"/>
            </p:cNvCxnSpPr>
            <p:nvPr/>
          </p:nvCxnSpPr>
          <p:spPr>
            <a:xfrm flipH="1">
              <a:off x="7525721" y="3304921"/>
              <a:ext cx="309569" cy="152442"/>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7" idx="5"/>
              <a:endCxn id="117" idx="4"/>
            </p:cNvCxnSpPr>
            <p:nvPr/>
          </p:nvCxnSpPr>
          <p:spPr>
            <a:xfrm flipH="1" flipV="1">
              <a:off x="7835290" y="3304921"/>
              <a:ext cx="245503" cy="6867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endCxn id="117" idx="5"/>
            </p:cNvCxnSpPr>
            <p:nvPr/>
          </p:nvCxnSpPr>
          <p:spPr>
            <a:xfrm flipH="1">
              <a:off x="8080793" y="3300431"/>
              <a:ext cx="308855" cy="7316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flipV="1">
              <a:off x="8387173" y="3301525"/>
              <a:ext cx="247978" cy="6633"/>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27293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a:off x="4688114" y="4847771"/>
            <a:ext cx="1368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688114" y="3586843"/>
            <a:ext cx="1514993" cy="126093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688114" y="3568700"/>
            <a:ext cx="722993" cy="127907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411107" y="3577771"/>
            <a:ext cx="792000"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634114" y="479377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TextBox 30"/>
          <p:cNvSpPr txBox="1"/>
          <p:nvPr/>
        </p:nvSpPr>
        <p:spPr>
          <a:xfrm>
            <a:off x="4111398" y="3824968"/>
            <a:ext cx="938212" cy="461665"/>
          </a:xfrm>
          <a:prstGeom prst="rect">
            <a:avLst/>
          </a:prstGeom>
          <a:noFill/>
        </p:spPr>
        <p:txBody>
          <a:bodyPr wrap="square" rtlCol="0">
            <a:spAutoFit/>
          </a:bodyPr>
          <a:lstStyle/>
          <a:p>
            <a:pPr algn="ctr"/>
            <a:r>
              <a:rPr lang="pt-BR" sz="1200" dirty="0" smtClean="0"/>
              <a:t>Passo</a:t>
            </a:r>
          </a:p>
          <a:p>
            <a:pPr algn="ctr"/>
            <a:r>
              <a:rPr lang="pt-BR" sz="1200" dirty="0" smtClean="0"/>
              <a:t>momentum</a:t>
            </a:r>
            <a:endParaRPr lang="pt-BR" sz="1200" dirty="0"/>
          </a:p>
        </p:txBody>
      </p:sp>
      <p:sp>
        <p:nvSpPr>
          <p:cNvPr id="32" name="TextBox 31"/>
          <p:cNvSpPr txBox="1"/>
          <p:nvPr/>
        </p:nvSpPr>
        <p:spPr>
          <a:xfrm>
            <a:off x="4868895" y="4847770"/>
            <a:ext cx="938212" cy="461665"/>
          </a:xfrm>
          <a:prstGeom prst="rect">
            <a:avLst/>
          </a:prstGeom>
          <a:noFill/>
        </p:spPr>
        <p:txBody>
          <a:bodyPr wrap="square" rtlCol="0">
            <a:spAutoFit/>
          </a:bodyPr>
          <a:lstStyle/>
          <a:p>
            <a:pPr algn="ctr"/>
            <a:r>
              <a:rPr lang="pt-BR" sz="1200" dirty="0" smtClean="0"/>
              <a:t>Passo</a:t>
            </a:r>
          </a:p>
          <a:p>
            <a:pPr algn="ctr"/>
            <a:r>
              <a:rPr lang="pt-BR" sz="1200" dirty="0" smtClean="0"/>
              <a:t>gradiente</a:t>
            </a:r>
            <a:endParaRPr lang="pt-BR" sz="1200" dirty="0"/>
          </a:p>
        </p:txBody>
      </p:sp>
      <p:sp>
        <p:nvSpPr>
          <p:cNvPr id="33" name="TextBox 32"/>
          <p:cNvSpPr txBox="1"/>
          <p:nvPr/>
        </p:nvSpPr>
        <p:spPr>
          <a:xfrm>
            <a:off x="5462895" y="3974680"/>
            <a:ext cx="938212" cy="461665"/>
          </a:xfrm>
          <a:prstGeom prst="rect">
            <a:avLst/>
          </a:prstGeom>
          <a:noFill/>
        </p:spPr>
        <p:txBody>
          <a:bodyPr wrap="square" rtlCol="0">
            <a:spAutoFit/>
          </a:bodyPr>
          <a:lstStyle/>
          <a:p>
            <a:pPr algn="ctr"/>
            <a:r>
              <a:rPr lang="pt-BR" sz="1200" dirty="0" smtClean="0"/>
              <a:t>Passo corrente</a:t>
            </a:r>
            <a:endParaRPr lang="pt-BR" sz="1200" dirty="0"/>
          </a:p>
        </p:txBody>
      </p:sp>
      <p:pic>
        <p:nvPicPr>
          <p:cNvPr id="34" name="Picture 2" descr="The Ravine - Jam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147" y="1029161"/>
            <a:ext cx="4280274" cy="428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221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a:t>Como depurar o algoritmo do GD?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269242"/>
                <a:ext cx="11180815" cy="3525168"/>
              </a:xfrm>
            </p:spPr>
            <p:txBody>
              <a:bodyPr>
                <a:normAutofit fontScale="92500"/>
              </a:bodyPr>
              <a:lstStyle/>
              <a:p>
                <a:r>
                  <a:rPr lang="pt-BR" dirty="0"/>
                  <a:t>Uma das maneiras de se </a:t>
                </a:r>
                <a:r>
                  <a:rPr lang="pt-BR" b="1" i="1" dirty="0"/>
                  <a:t>depurar</a:t>
                </a:r>
                <a:r>
                  <a:rPr lang="pt-BR" dirty="0"/>
                  <a:t> (</a:t>
                </a:r>
                <a:r>
                  <a:rPr lang="pt-BR" dirty="0" smtClean="0"/>
                  <a:t>principalmente </a:t>
                </a:r>
                <a:r>
                  <a:rPr lang="pt-BR" dirty="0"/>
                  <a:t>quando não é possível se plotar o gráfico </a:t>
                </a:r>
                <a:r>
                  <a:rPr lang="pt-BR" dirty="0" smtClean="0"/>
                  <a:t>da superfície de </a:t>
                </a:r>
                <a:r>
                  <a:rPr lang="pt-BR" dirty="0"/>
                  <a:t>contorno) o algoritmo do </a:t>
                </a:r>
                <a:r>
                  <a:rPr lang="pt-BR" b="1" i="1" dirty="0"/>
                  <a:t>gradiente descendente </a:t>
                </a:r>
                <a:r>
                  <a:rPr lang="pt-BR" dirty="0"/>
                  <a:t>é plotar o gráfico </a:t>
                </a:r>
                <a:r>
                  <a:rPr lang="pt-BR" dirty="0" smtClean="0"/>
                  <a:t>do erro (EQM) em </a:t>
                </a:r>
                <a:r>
                  <a:rPr lang="pt-BR" dirty="0"/>
                  <a:t>função do número de </a:t>
                </a:r>
                <a:r>
                  <a:rPr lang="pt-BR" dirty="0" smtClean="0"/>
                  <a:t>iterações ou épocas</a:t>
                </a:r>
                <a:r>
                  <a:rPr lang="pt-BR" dirty="0"/>
                  <a:t>. </a:t>
                </a:r>
              </a:p>
              <a:p>
                <a:pPr lvl="1"/>
                <a:r>
                  <a:rPr lang="pt-BR" dirty="0"/>
                  <a:t>Figura A </a:t>
                </a:r>
                <a14:m>
                  <m:oMath xmlns:m="http://schemas.openxmlformats.org/officeDocument/2006/math">
                    <m:r>
                      <a:rPr lang="pt-BR" b="0" i="1" smtClean="0">
                        <a:latin typeface="Cambria Math" panose="02040503050406030204" pitchFamily="18" charset="0"/>
                      </a:rPr>
                      <m:t>⇒</m:t>
                    </m:r>
                  </m:oMath>
                </a14:m>
                <a:r>
                  <a:rPr lang="pt-BR" dirty="0"/>
                  <a:t> Passo ótimo: converge rapidamente </a:t>
                </a:r>
              </a:p>
              <a:p>
                <a:pPr lvl="2"/>
                <a:r>
                  <a:rPr lang="pt-BR" dirty="0"/>
                  <a:t>Erro diminui rapidamente nas primeiras épocas e depois diminui quase que a uma taxa constante.</a:t>
                </a:r>
              </a:p>
              <a:p>
                <a:pPr lvl="2"/>
                <a:r>
                  <a:rPr lang="pt-BR" dirty="0"/>
                  <a:t>Convergência pode ser declarada quando o erro entre duas épocas subsequentes for menor do que um limiar pré-definido (e.g., 1e-3).</a:t>
                </a:r>
              </a:p>
              <a:p>
                <a:pPr lvl="1"/>
                <a:r>
                  <a:rPr lang="pt-BR" dirty="0"/>
                  <a:t>Figura B </a:t>
                </a:r>
                <a14:m>
                  <m:oMath xmlns:m="http://schemas.openxmlformats.org/officeDocument/2006/math">
                    <m:r>
                      <a:rPr lang="pt-BR" i="1">
                        <a:latin typeface="Cambria Math" panose="02040503050406030204" pitchFamily="18" charset="0"/>
                      </a:rPr>
                      <m:t>⇒ </m:t>
                    </m:r>
                  </m:oMath>
                </a14:m>
                <a:r>
                  <a:rPr lang="pt-BR" dirty="0"/>
                  <a:t>Passo pequeno demais: convergência lenta.</a:t>
                </a:r>
              </a:p>
              <a:p>
                <a:pPr lvl="1"/>
                <a:r>
                  <a:rPr lang="pt-BR" dirty="0"/>
                  <a:t>Figuras C e D </a:t>
                </a:r>
                <a14:m>
                  <m:oMath xmlns:m="http://schemas.openxmlformats.org/officeDocument/2006/math">
                    <m:r>
                      <a:rPr lang="pt-BR" i="1">
                        <a:latin typeface="Cambria Math" panose="02040503050406030204" pitchFamily="18" charset="0"/>
                      </a:rPr>
                      <m:t>⇒ </m:t>
                    </m:r>
                  </m:oMath>
                </a14:m>
                <a:r>
                  <a:rPr lang="pt-BR" dirty="0"/>
                  <a:t>Passo grande demais: divergência</a:t>
                </a:r>
                <a:r>
                  <a:rPr lang="pt-BR" dirty="0" smtClean="0"/>
                  <a:t>.</a:t>
                </a:r>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269242"/>
                <a:ext cx="11180815" cy="3525168"/>
              </a:xfrm>
              <a:blipFill rotWithShape="0">
                <a:blip r:embed="rId3"/>
                <a:stretch>
                  <a:fillRect l="-872" t="-2595" b="-3633"/>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43" t="1520" r="3315" b="6468"/>
          <a:stretch/>
        </p:blipFill>
        <p:spPr>
          <a:xfrm>
            <a:off x="304800" y="4857883"/>
            <a:ext cx="2811351" cy="172768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1851" r="3314" b="5807"/>
          <a:stretch/>
        </p:blipFill>
        <p:spPr>
          <a:xfrm>
            <a:off x="3257841" y="4866730"/>
            <a:ext cx="2811309" cy="1727680"/>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2181" r="2890" b="6468"/>
          <a:stretch/>
        </p:blipFill>
        <p:spPr>
          <a:xfrm>
            <a:off x="6188627" y="4855271"/>
            <a:ext cx="2854230" cy="1727680"/>
          </a:xfrm>
          <a:prstGeom prst="rect">
            <a:avLst/>
          </a:prstGeom>
        </p:spPr>
      </p:pic>
      <p:sp>
        <p:nvSpPr>
          <p:cNvPr id="7" name="TextBox 6"/>
          <p:cNvSpPr txBox="1"/>
          <p:nvPr/>
        </p:nvSpPr>
        <p:spPr>
          <a:xfrm>
            <a:off x="161550" y="6472468"/>
            <a:ext cx="2954601" cy="369332"/>
          </a:xfrm>
          <a:prstGeom prst="rect">
            <a:avLst/>
          </a:prstGeom>
          <a:noFill/>
        </p:spPr>
        <p:txBody>
          <a:bodyPr wrap="square" rtlCol="0">
            <a:spAutoFit/>
          </a:bodyPr>
          <a:lstStyle/>
          <a:p>
            <a:pPr algn="ctr"/>
            <a:r>
              <a:rPr lang="pt-BR" dirty="0"/>
              <a:t>Figura A</a:t>
            </a:r>
          </a:p>
        </p:txBody>
      </p:sp>
      <p:sp>
        <p:nvSpPr>
          <p:cNvPr id="8" name="TextBox 7"/>
          <p:cNvSpPr txBox="1"/>
          <p:nvPr/>
        </p:nvSpPr>
        <p:spPr>
          <a:xfrm>
            <a:off x="3116150" y="6488696"/>
            <a:ext cx="2952999" cy="369332"/>
          </a:xfrm>
          <a:prstGeom prst="rect">
            <a:avLst/>
          </a:prstGeom>
          <a:noFill/>
        </p:spPr>
        <p:txBody>
          <a:bodyPr wrap="square" rtlCol="0">
            <a:spAutoFit/>
          </a:bodyPr>
          <a:lstStyle/>
          <a:p>
            <a:pPr algn="ctr"/>
            <a:r>
              <a:rPr lang="pt-BR" dirty="0"/>
              <a:t>Figura B</a:t>
            </a:r>
          </a:p>
        </p:txBody>
      </p:sp>
      <p:sp>
        <p:nvSpPr>
          <p:cNvPr id="9" name="TextBox 8"/>
          <p:cNvSpPr txBox="1"/>
          <p:nvPr/>
        </p:nvSpPr>
        <p:spPr>
          <a:xfrm>
            <a:off x="6069148" y="6479041"/>
            <a:ext cx="2973707" cy="369332"/>
          </a:xfrm>
          <a:prstGeom prst="rect">
            <a:avLst/>
          </a:prstGeom>
          <a:noFill/>
        </p:spPr>
        <p:txBody>
          <a:bodyPr wrap="square" rtlCol="0">
            <a:spAutoFit/>
          </a:bodyPr>
          <a:lstStyle/>
          <a:p>
            <a:pPr algn="ctr"/>
            <a:r>
              <a:rPr lang="pt-BR" dirty="0"/>
              <a:t>Figura C</a:t>
            </a:r>
          </a:p>
        </p:txBody>
      </p:sp>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r="3101" b="5546"/>
          <a:stretch/>
        </p:blipFill>
        <p:spPr>
          <a:xfrm>
            <a:off x="9162531" y="4801212"/>
            <a:ext cx="2858937" cy="1793198"/>
          </a:xfrm>
          <a:prstGeom prst="rect">
            <a:avLst/>
          </a:prstGeom>
        </p:spPr>
      </p:pic>
      <p:sp>
        <p:nvSpPr>
          <p:cNvPr id="11" name="TextBox 10"/>
          <p:cNvSpPr txBox="1"/>
          <p:nvPr/>
        </p:nvSpPr>
        <p:spPr>
          <a:xfrm>
            <a:off x="9045308" y="6469386"/>
            <a:ext cx="2973707" cy="369332"/>
          </a:xfrm>
          <a:prstGeom prst="rect">
            <a:avLst/>
          </a:prstGeom>
          <a:noFill/>
        </p:spPr>
        <p:txBody>
          <a:bodyPr wrap="square" rtlCol="0">
            <a:spAutoFit/>
          </a:bodyPr>
          <a:lstStyle/>
          <a:p>
            <a:pPr algn="ctr"/>
            <a:r>
              <a:rPr lang="pt-BR" dirty="0"/>
              <a:t>Figura D</a:t>
            </a:r>
          </a:p>
        </p:txBody>
      </p:sp>
    </p:spTree>
    <p:extLst>
      <p:ext uri="{BB962C8B-B14F-4D97-AF65-F5344CB8AC3E}">
        <p14:creationId xmlns:p14="http://schemas.microsoft.com/office/powerpoint/2010/main" val="1987046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depurar o algoritmo do GD?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3" t="1520" r="3315" b="6468"/>
          <a:stretch/>
        </p:blipFill>
        <p:spPr>
          <a:xfrm>
            <a:off x="357650" y="2178841"/>
            <a:ext cx="2929033" cy="1800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851" r="3314" b="5807"/>
          <a:stretch/>
        </p:blipFill>
        <p:spPr>
          <a:xfrm>
            <a:off x="3310693" y="2187688"/>
            <a:ext cx="2928989" cy="18000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181" r="2890" b="6468"/>
          <a:stretch/>
        </p:blipFill>
        <p:spPr>
          <a:xfrm>
            <a:off x="6239682" y="2176229"/>
            <a:ext cx="2973707" cy="1800000"/>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r="3101" b="5546"/>
          <a:stretch/>
        </p:blipFill>
        <p:spPr>
          <a:xfrm>
            <a:off x="9213389" y="2119427"/>
            <a:ext cx="2978611" cy="1868261"/>
          </a:xfrm>
          <a:prstGeom prst="rect">
            <a:avLst/>
          </a:prstGeom>
        </p:spPr>
      </p:pic>
      <p:pic>
        <p:nvPicPr>
          <p:cNvPr id="46" name="Picture 45"/>
          <p:cNvPicPr>
            <a:picLocks noChangeAspect="1"/>
          </p:cNvPicPr>
          <p:nvPr/>
        </p:nvPicPr>
        <p:blipFill rotWithShape="1">
          <a:blip r:embed="rId6">
            <a:extLst>
              <a:ext uri="{28A0092B-C50C-407E-A947-70E740481C1C}">
                <a14:useLocalDpi xmlns:a14="http://schemas.microsoft.com/office/drawing/2010/main" val="0"/>
              </a:ext>
            </a:extLst>
          </a:blip>
          <a:srcRect t="47676" r="2118" b="6675"/>
          <a:stretch/>
        </p:blipFill>
        <p:spPr>
          <a:xfrm>
            <a:off x="353761" y="4692316"/>
            <a:ext cx="2932922" cy="1744579"/>
          </a:xfrm>
          <a:prstGeom prst="rect">
            <a:avLst/>
          </a:prstGeom>
        </p:spPr>
      </p:pic>
      <p:pic>
        <p:nvPicPr>
          <p:cNvPr id="47" name="Picture 46"/>
          <p:cNvPicPr>
            <a:picLocks noChangeAspect="1"/>
          </p:cNvPicPr>
          <p:nvPr/>
        </p:nvPicPr>
        <p:blipFill rotWithShape="1">
          <a:blip r:embed="rId7">
            <a:extLst>
              <a:ext uri="{28A0092B-C50C-407E-A947-70E740481C1C}">
                <a14:useLocalDpi xmlns:a14="http://schemas.microsoft.com/office/drawing/2010/main" val="0"/>
              </a:ext>
            </a:extLst>
          </a:blip>
          <a:srcRect t="48192" r="2447" b="7099"/>
          <a:stretch/>
        </p:blipFill>
        <p:spPr>
          <a:xfrm>
            <a:off x="3316957" y="4740445"/>
            <a:ext cx="2922725" cy="1708484"/>
          </a:xfrm>
          <a:prstGeom prst="rect">
            <a:avLst/>
          </a:prstGeom>
        </p:spPr>
      </p:pic>
      <p:pic>
        <p:nvPicPr>
          <p:cNvPr id="48" name="Picture 47"/>
          <p:cNvPicPr>
            <a:picLocks noChangeAspect="1"/>
          </p:cNvPicPr>
          <p:nvPr/>
        </p:nvPicPr>
        <p:blipFill rotWithShape="1">
          <a:blip r:embed="rId8">
            <a:extLst>
              <a:ext uri="{28A0092B-C50C-407E-A947-70E740481C1C}">
                <a14:useLocalDpi xmlns:a14="http://schemas.microsoft.com/office/drawing/2010/main" val="0"/>
              </a:ext>
            </a:extLst>
          </a:blip>
          <a:srcRect t="48192" r="2118" b="2470"/>
          <a:stretch/>
        </p:blipFill>
        <p:spPr>
          <a:xfrm>
            <a:off x="6204288" y="4720273"/>
            <a:ext cx="3009101" cy="1934540"/>
          </a:xfrm>
          <a:prstGeom prst="rect">
            <a:avLst/>
          </a:prstGeom>
        </p:spPr>
      </p:pic>
      <p:pic>
        <p:nvPicPr>
          <p:cNvPr id="49" name="Picture 48"/>
          <p:cNvPicPr>
            <a:picLocks noChangeAspect="1"/>
          </p:cNvPicPr>
          <p:nvPr/>
        </p:nvPicPr>
        <p:blipFill rotWithShape="1">
          <a:blip r:embed="rId9">
            <a:extLst>
              <a:ext uri="{28A0092B-C50C-407E-A947-70E740481C1C}">
                <a14:useLocalDpi xmlns:a14="http://schemas.microsoft.com/office/drawing/2010/main" val="0"/>
              </a:ext>
            </a:extLst>
          </a:blip>
          <a:srcRect l="360" t="48707" r="2776" b="2150"/>
          <a:stretch/>
        </p:blipFill>
        <p:spPr>
          <a:xfrm>
            <a:off x="9213389" y="4826016"/>
            <a:ext cx="2829823" cy="1828797"/>
          </a:xfrm>
          <a:prstGeom prst="rect">
            <a:avLst/>
          </a:prstGeom>
        </p:spPr>
      </p:pic>
      <p:sp>
        <p:nvSpPr>
          <p:cNvPr id="50" name="Right Arrow 49"/>
          <p:cNvSpPr/>
          <p:nvPr/>
        </p:nvSpPr>
        <p:spPr>
          <a:xfrm rot="5400000">
            <a:off x="4575461"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ight Arrow 50"/>
          <p:cNvSpPr/>
          <p:nvPr/>
        </p:nvSpPr>
        <p:spPr>
          <a:xfrm rot="5400000">
            <a:off x="1716951" y="427742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ight Arrow 51"/>
          <p:cNvSpPr/>
          <p:nvPr/>
        </p:nvSpPr>
        <p:spPr>
          <a:xfrm rot="5400000">
            <a:off x="7493066" y="4274137"/>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ight Arrow 52"/>
          <p:cNvSpPr/>
          <p:nvPr/>
        </p:nvSpPr>
        <p:spPr>
          <a:xfrm rot="5400000">
            <a:off x="10410670"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834875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27966"/>
            <a:ext cx="10804071" cy="731834"/>
          </a:xfrm>
        </p:spPr>
        <p:txBody>
          <a:bodyPr/>
          <a:lstStyle/>
          <a:p>
            <a:r>
              <a:rPr lang="pt-BR" dirty="0"/>
              <a:t>Desafios Encontrados pelo Gradiente Descente</a:t>
            </a:r>
            <a:endParaRPr lang="nl-BE" dirty="0"/>
          </a:p>
        </p:txBody>
      </p:sp>
      <p:sp>
        <p:nvSpPr>
          <p:cNvPr id="3" name="Content Placeholder 2"/>
          <p:cNvSpPr>
            <a:spLocks noGrp="1"/>
          </p:cNvSpPr>
          <p:nvPr>
            <p:ph idx="1"/>
          </p:nvPr>
        </p:nvSpPr>
        <p:spPr>
          <a:xfrm>
            <a:off x="838198" y="1341120"/>
            <a:ext cx="7828863" cy="5331147"/>
          </a:xfrm>
        </p:spPr>
        <p:txBody>
          <a:bodyPr>
            <a:normAutofit fontScale="85000" lnSpcReduction="20000"/>
          </a:bodyPr>
          <a:lstStyle/>
          <a:p>
            <a:r>
              <a:rPr lang="pt-BR" dirty="0" smtClean="0"/>
              <a:t>Como vimos, a</a:t>
            </a:r>
            <a:r>
              <a:rPr lang="pt-BR" dirty="0" smtClean="0"/>
              <a:t> </a:t>
            </a:r>
            <a:r>
              <a:rPr lang="pt-BR" dirty="0"/>
              <a:t>superfície de </a:t>
            </a:r>
            <a:r>
              <a:rPr lang="pt-BR" b="1" i="1" dirty="0"/>
              <a:t>funções de erro </a:t>
            </a:r>
            <a:r>
              <a:rPr lang="pt-BR" dirty="0" smtClean="0"/>
              <a:t>que utilizam o </a:t>
            </a:r>
            <a:r>
              <a:rPr lang="pt-BR" b="1" i="1" dirty="0"/>
              <a:t>erro quadrático médio </a:t>
            </a:r>
            <a:r>
              <a:rPr lang="pt-BR" dirty="0"/>
              <a:t>para </a:t>
            </a:r>
            <a:r>
              <a:rPr lang="pt-BR" dirty="0" smtClean="0"/>
              <a:t>treinamento de modelos </a:t>
            </a:r>
            <a:r>
              <a:rPr lang="pt-BR" dirty="0"/>
              <a:t>de regressão </a:t>
            </a:r>
            <a:r>
              <a:rPr lang="pt-BR" dirty="0" smtClean="0"/>
              <a:t>linear </a:t>
            </a:r>
            <a:r>
              <a:rPr lang="pt-BR" dirty="0"/>
              <a:t>são sempre </a:t>
            </a:r>
            <a:r>
              <a:rPr lang="pt-BR" b="1" i="1" dirty="0"/>
              <a:t>funções convexas</a:t>
            </a:r>
            <a:r>
              <a:rPr lang="pt-BR" dirty="0"/>
              <a:t>,</a:t>
            </a:r>
            <a:r>
              <a:rPr lang="pt-BR" b="1" i="1" dirty="0"/>
              <a:t> </a:t>
            </a:r>
            <a:r>
              <a:rPr lang="pt-BR" dirty="0"/>
              <a:t>se assemelhando a um vale ou a uma tigela.</a:t>
            </a:r>
          </a:p>
          <a:p>
            <a:pPr lvl="1">
              <a:buFont typeface="Courier New" panose="02070309020205020404" pitchFamily="49" charset="0"/>
              <a:buChar char="o"/>
            </a:pPr>
            <a:r>
              <a:rPr lang="pt-BR" b="1" dirty="0"/>
              <a:t>Implicações</a:t>
            </a:r>
            <a:r>
              <a:rPr lang="pt-BR" dirty="0"/>
              <a:t>: Não existem mínimos locais, apenas um mínimo global. É também uma função contínua com uma inclinação que nunca muda abruptamente.</a:t>
            </a:r>
          </a:p>
          <a:p>
            <a:pPr lvl="1">
              <a:buFont typeface="Courier New" panose="02070309020205020404" pitchFamily="49" charset="0"/>
              <a:buChar char="o"/>
            </a:pPr>
            <a:r>
              <a:rPr lang="pt-BR" b="1" dirty="0"/>
              <a:t>Consequência</a:t>
            </a:r>
            <a:r>
              <a:rPr lang="pt-BR" dirty="0"/>
              <a:t>: o gradiente descendente </a:t>
            </a:r>
            <a:r>
              <a:rPr lang="pt-BR" b="1" i="1" dirty="0"/>
              <a:t>garantidamente</a:t>
            </a:r>
            <a:r>
              <a:rPr lang="pt-BR" dirty="0"/>
              <a:t> se aproxima do mínimo global (dado que você espere tempo suficiente e que o </a:t>
            </a:r>
            <a:r>
              <a:rPr lang="pt-BR" b="1" i="1" dirty="0"/>
              <a:t>passo de aprendizagem</a:t>
            </a:r>
            <a:r>
              <a:rPr lang="pt-BR" dirty="0"/>
              <a:t> não seja grande demais).</a:t>
            </a:r>
          </a:p>
          <a:p>
            <a:r>
              <a:rPr lang="pt-BR" dirty="0"/>
              <a:t>Porém, nem todas as superfícies de erro se parecem com vales ou tigelas, ou seja, são convexas. Algumas podem ter vários mínimos locais, platôs</a:t>
            </a:r>
            <a:r>
              <a:rPr lang="pt-BR" dirty="0" smtClean="0"/>
              <a:t>, pontos de sela, </a:t>
            </a:r>
            <a:r>
              <a:rPr lang="pt-BR" dirty="0"/>
              <a:t>e todo tipo de “</a:t>
            </a:r>
            <a:r>
              <a:rPr lang="pt-BR" b="1" i="1" dirty="0"/>
              <a:t>terreno irregular</a:t>
            </a:r>
            <a:r>
              <a:rPr lang="pt-BR" dirty="0" smtClean="0"/>
              <a:t>”, </a:t>
            </a:r>
            <a:r>
              <a:rPr lang="pt-BR" dirty="0"/>
              <a:t>dificultando a convergência para o mínimo global</a:t>
            </a:r>
            <a:r>
              <a:rPr lang="pt-BR" dirty="0" smtClean="0"/>
              <a:t>. </a:t>
            </a:r>
            <a:r>
              <a:rPr lang="pt-BR" dirty="0" smtClean="0"/>
              <a:t>Redes </a:t>
            </a:r>
            <a:r>
              <a:rPr lang="pt-BR" dirty="0" smtClean="0"/>
              <a:t>neurais são exemplos de modelos com funções de </a:t>
            </a:r>
            <a:r>
              <a:rPr lang="pt-BR" dirty="0" smtClean="0"/>
              <a:t>erro </a:t>
            </a:r>
            <a:r>
              <a:rPr lang="pt-BR" dirty="0" smtClean="0"/>
              <a:t>não-convexas e bem irregulares.</a:t>
            </a:r>
            <a:endParaRPr lang="pt-BR" dirty="0"/>
          </a:p>
          <a:p>
            <a:r>
              <a:rPr lang="pt-BR" dirty="0"/>
              <a:t>Além disso, como </a:t>
            </a:r>
            <a:r>
              <a:rPr lang="pt-BR" dirty="0" smtClean="0"/>
              <a:t>vimos antes</a:t>
            </a:r>
            <a:r>
              <a:rPr lang="pt-BR" dirty="0"/>
              <a:t>, passos grandes podem desestabilizar o algoritmo e passos muito pequenos aumentar demais o tempo de convergência.</a:t>
            </a:r>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412481" y="1772348"/>
            <a:ext cx="3779519" cy="2117480"/>
          </a:xfrm>
          <a:prstGeom prst="rect">
            <a:avLst/>
          </a:prstGeom>
        </p:spPr>
      </p:pic>
      <p:pic>
        <p:nvPicPr>
          <p:cNvPr id="1026" name="Picture 2" descr="Saddle point - Wikipedi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151" t="8289" r="4734"/>
          <a:stretch/>
        </p:blipFill>
        <p:spPr bwMode="auto">
          <a:xfrm>
            <a:off x="8667061" y="4084832"/>
            <a:ext cx="3078534" cy="265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0070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69386" cy="854075"/>
          </a:xfrm>
        </p:spPr>
        <p:txBody>
          <a:bodyPr/>
          <a:lstStyle/>
          <a:p>
            <a:r>
              <a:rPr lang="pt-BR" dirty="0"/>
              <a:t>Desafios </a:t>
            </a:r>
            <a:r>
              <a:rPr lang="pt-BR" dirty="0" smtClean="0"/>
              <a:t>Encontrados pelo </a:t>
            </a:r>
            <a:r>
              <a:rPr lang="pt-BR" dirty="0"/>
              <a:t>Gradiente Descente</a:t>
            </a:r>
            <a:endParaRPr lang="nl-BE" dirty="0"/>
          </a:p>
        </p:txBody>
      </p:sp>
      <p:sp>
        <p:nvSpPr>
          <p:cNvPr id="3" name="Content Placeholder 2"/>
          <p:cNvSpPr>
            <a:spLocks noGrp="1"/>
          </p:cNvSpPr>
          <p:nvPr>
            <p:ph idx="1"/>
          </p:nvPr>
        </p:nvSpPr>
        <p:spPr>
          <a:xfrm>
            <a:off x="838200" y="1571625"/>
            <a:ext cx="7828862" cy="5286375"/>
          </a:xfrm>
        </p:spPr>
        <p:txBody>
          <a:bodyPr>
            <a:normAutofit fontScale="92500"/>
          </a:bodyPr>
          <a:lstStyle/>
          <a:p>
            <a:r>
              <a:rPr lang="pt-BR" dirty="0"/>
              <a:t>A figura mostra dois dos principais desafios encontrados pelo </a:t>
            </a:r>
            <a:r>
              <a:rPr lang="pt-BR" b="1" i="1" dirty="0" smtClean="0"/>
              <a:t>algoritmo </a:t>
            </a:r>
            <a:r>
              <a:rPr lang="pt-BR" b="1" i="1" dirty="0"/>
              <a:t>do </a:t>
            </a:r>
            <a:r>
              <a:rPr lang="pt-BR" b="1" i="1" dirty="0" smtClean="0"/>
              <a:t>gradiente </a:t>
            </a:r>
            <a:r>
              <a:rPr lang="pt-BR" b="1" i="1" dirty="0" smtClean="0"/>
              <a:t>descente</a:t>
            </a:r>
            <a:r>
              <a:rPr lang="pt-BR" dirty="0" smtClean="0"/>
              <a:t>. </a:t>
            </a:r>
            <a:r>
              <a:rPr lang="pt-BR" dirty="0"/>
              <a:t>Se a inicialização aleatória dos pesos iniciar o algoritmo à</a:t>
            </a:r>
            <a:r>
              <a:rPr lang="pt-BR" dirty="0" smtClean="0"/>
              <a:t> </a:t>
            </a:r>
            <a:endParaRPr lang="pt-BR" dirty="0"/>
          </a:p>
          <a:p>
            <a:pPr lvl="1"/>
            <a:r>
              <a:rPr lang="pt-BR" dirty="0" smtClean="0"/>
              <a:t>esquerda</a:t>
            </a:r>
            <a:r>
              <a:rPr lang="pt-BR" dirty="0"/>
              <a:t>, ele convergirá para um mínimo local, que não é tão bom quanto o mínimo global. </a:t>
            </a:r>
          </a:p>
          <a:p>
            <a:pPr lvl="1"/>
            <a:r>
              <a:rPr lang="pt-BR" dirty="0" smtClean="0"/>
              <a:t>direita</a:t>
            </a:r>
            <a:r>
              <a:rPr lang="pt-BR" dirty="0"/>
              <a:t>, levará muito tempo para atravessar o platô </a:t>
            </a:r>
            <a:r>
              <a:rPr lang="pt-BR" dirty="0" smtClean="0"/>
              <a:t>(gradiente </a:t>
            </a:r>
            <a:r>
              <a:rPr lang="pt-BR" dirty="0"/>
              <a:t>próximo de zero pois a inclinação é próxima de 0 graus) e, se ele parar muito cedo, nunca alcançará o mínimo global</a:t>
            </a:r>
            <a:r>
              <a:rPr lang="pt-BR" dirty="0" smtClean="0"/>
              <a:t>.</a:t>
            </a:r>
          </a:p>
          <a:p>
            <a:r>
              <a:rPr lang="pt-BR" dirty="0" smtClean="0"/>
              <a:t>Dado </a:t>
            </a:r>
            <a:r>
              <a:rPr lang="pt-BR" dirty="0"/>
              <a:t>que o passo de aprendizagem seja grande o suficiente, como garantir que o mínimo encontrado é o global e não um mínimo local?</a:t>
            </a:r>
          </a:p>
          <a:p>
            <a:pPr lvl="1"/>
            <a:r>
              <a:rPr lang="pt-BR" dirty="0"/>
              <a:t>O que se faz é treinar o modelo várias vezes, sempre inicializando os pesos aleatoriamente, com a esperança de que em alguma dessas vezes ele inicialize mais próximo do mínimo global. </a:t>
            </a:r>
            <a:endParaRPr lang="nl-BE"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667063" y="2882233"/>
            <a:ext cx="3524937" cy="1974850"/>
          </a:xfrm>
          <a:prstGeom prst="rect">
            <a:avLst/>
          </a:prstGeom>
        </p:spPr>
      </p:pic>
    </p:spTree>
    <p:extLst>
      <p:ext uri="{BB962C8B-B14F-4D97-AF65-F5344CB8AC3E}">
        <p14:creationId xmlns:p14="http://schemas.microsoft.com/office/powerpoint/2010/main" val="29468548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14806</TotalTime>
  <Words>7938</Words>
  <Application>Microsoft Office PowerPoint</Application>
  <PresentationFormat>Widescreen</PresentationFormat>
  <Paragraphs>641</Paragraphs>
  <Slides>52</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Calibri Light</vt:lpstr>
      <vt:lpstr>Cambria Math</vt:lpstr>
      <vt:lpstr>Courier New</vt:lpstr>
      <vt:lpstr>Wingdings</vt:lpstr>
      <vt:lpstr>Office Theme</vt:lpstr>
      <vt:lpstr>T319 - Introdução ao Aprendizado de Máquina: Regressão Linear (Parte III)</vt:lpstr>
      <vt:lpstr>Recapitulando</vt:lpstr>
      <vt:lpstr>Escolha do Passo de Aprendizagem</vt:lpstr>
      <vt:lpstr>Escolha do Passo de Aprendizagem</vt:lpstr>
      <vt:lpstr>Escolha do Passo de Aprendizagem</vt:lpstr>
      <vt:lpstr>Como depurar o algoritmo do GD?</vt:lpstr>
      <vt:lpstr>Como depurar o algoritmo do GD?</vt:lpstr>
      <vt:lpstr>Desafios Encontrados pelo Gradiente Descente</vt:lpstr>
      <vt:lpstr>Desafios Encontrados pelo Gradiente Descente</vt:lpstr>
      <vt:lpstr>Como configurar o passo de aprendizagem?</vt:lpstr>
      <vt:lpstr>Ajuste do Passo de Aprendizagem</vt:lpstr>
      <vt:lpstr>Ajuste do Passo de Aprendizagem</vt:lpstr>
      <vt:lpstr>Esquemas de Variação de α</vt:lpstr>
      <vt:lpstr>Esquemas de Variação de α</vt:lpstr>
      <vt:lpstr>Esquema de Ajuste de α: Momentum</vt:lpstr>
      <vt:lpstr>Esquema de Ajuste de α: Momentum</vt:lpstr>
      <vt:lpstr>Esquema de Ajuste de α: Momentum</vt:lpstr>
      <vt:lpstr>Implementação: GDE com Momentum</vt:lpstr>
      <vt:lpstr>PowerPoint Presentation</vt:lpstr>
      <vt:lpstr>Esquema de Ajuste de α: Redução programada da Taxa de Aprendizagem</vt:lpstr>
      <vt:lpstr>Esquema de Ajuste de α: Redução programada da Taxa de Aprendizagem</vt:lpstr>
      <vt:lpstr>Implementação: GDE com Esquema de Ajuste de α</vt:lpstr>
      <vt:lpstr>Implementação: Gradiente Descendente Estocástico com a biblioteca Scikit-Learn </vt:lpstr>
      <vt:lpstr>Escalonamento de Features</vt:lpstr>
      <vt:lpstr>Escalonamento de Features</vt:lpstr>
      <vt:lpstr>Escalonamento de Features</vt:lpstr>
      <vt:lpstr>Escalonamento de Features</vt:lpstr>
      <vt:lpstr>Escalonamento de Features</vt:lpstr>
      <vt:lpstr>Quando usar normalização e padronização?</vt:lpstr>
      <vt:lpstr>Escalonamento de Features</vt:lpstr>
      <vt:lpstr>Escalonamento de Features</vt:lpstr>
      <vt:lpstr>Escalonamento e a variação do vetor gradiente</vt:lpstr>
      <vt:lpstr>Escalonamento de Features com SciKit-Learn</vt:lpstr>
      <vt:lpstr>Tarefas</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2052</cp:revision>
  <dcterms:created xsi:type="dcterms:W3CDTF">2020-02-17T11:18:32Z</dcterms:created>
  <dcterms:modified xsi:type="dcterms:W3CDTF">2021-03-22T19:53:55Z</dcterms:modified>
</cp:coreProperties>
</file>